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6" r:id="rId1"/>
    <p:sldMasterId id="2147483677" r:id="rId2"/>
  </p:sldMasterIdLst>
  <p:notesMasterIdLst>
    <p:notesMasterId r:id="rId14"/>
  </p:notesMasterIdLst>
  <p:handoutMasterIdLst>
    <p:handoutMasterId r:id="rId15"/>
  </p:handoutMasterIdLst>
  <p:sldIdLst>
    <p:sldId id="288" r:id="rId3"/>
    <p:sldId id="315" r:id="rId4"/>
    <p:sldId id="316" r:id="rId5"/>
    <p:sldId id="317" r:id="rId6"/>
    <p:sldId id="301" r:id="rId7"/>
    <p:sldId id="314" r:id="rId8"/>
    <p:sldId id="312" r:id="rId9"/>
    <p:sldId id="321" r:id="rId10"/>
    <p:sldId id="319" r:id="rId11"/>
    <p:sldId id="320" r:id="rId12"/>
    <p:sldId id="306" r:id="rId13"/>
  </p:sldIdLst>
  <p:sldSz cx="9144000" cy="6858000" type="screen4x3"/>
  <p:notesSz cx="6858000" cy="9144000"/>
  <p:defaultText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201191"/>
    <a:srgbClr val="FAF40C"/>
    <a:srgbClr val="008080"/>
    <a:srgbClr val="F35321"/>
    <a:srgbClr val="FFFFFF"/>
    <a:srgbClr val="F2C496"/>
    <a:srgbClr val="FFFFCC"/>
    <a:srgbClr val="E3AB73"/>
    <a:srgbClr val="D55F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412" autoAdjust="0"/>
  </p:normalViewPr>
  <p:slideViewPr>
    <p:cSldViewPr>
      <p:cViewPr varScale="1">
        <p:scale>
          <a:sx n="81" d="100"/>
          <a:sy n="81" d="100"/>
        </p:scale>
        <p:origin x="96" y="42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63F9ED-082C-4051-8399-78534D4829F2}" type="doc">
      <dgm:prSet loTypeId="urn:microsoft.com/office/officeart/2008/layout/AlternatingHexagons" loCatId="list" qsTypeId="urn:microsoft.com/office/officeart/2005/8/quickstyle/3d2" qsCatId="3D" csTypeId="urn:microsoft.com/office/officeart/2005/8/colors/accent1_2" csCatId="accent1" phldr="1"/>
      <dgm:spPr/>
      <dgm:t>
        <a:bodyPr/>
        <a:lstStyle/>
        <a:p>
          <a:endParaRPr lang="en-US"/>
        </a:p>
      </dgm:t>
    </dgm:pt>
    <dgm:pt modelId="{A9EB1C2D-6214-4BC0-BF25-EEFAFA1A7778}">
      <dgm:prSet phldrT="[Text]" custT="1"/>
      <dgm:spPr>
        <a:effectLst>
          <a:glow rad="228600">
            <a:schemeClr val="accent3">
              <a:satMod val="175000"/>
              <a:alpha val="40000"/>
            </a:schemeClr>
          </a:glow>
        </a:effectLst>
      </dgm:spPr>
      <dgm:t>
        <a:bodyPr/>
        <a:lstStyle/>
        <a:p>
          <a:r>
            <a:rPr lang="en-US" sz="1600" b="1" u="sng" dirty="0">
              <a:solidFill>
                <a:srgbClr val="C00000"/>
              </a:solidFill>
            </a:rPr>
            <a:t>NCTS</a:t>
          </a:r>
        </a:p>
      </dgm:t>
    </dgm:pt>
    <dgm:pt modelId="{E93CA4B2-8067-4364-AFDA-A43A071C8286}" type="parTrans" cxnId="{BD8F9873-A28A-4190-BF70-BB86861C7A47}">
      <dgm:prSet/>
      <dgm:spPr/>
      <dgm:t>
        <a:bodyPr/>
        <a:lstStyle/>
        <a:p>
          <a:endParaRPr lang="en-US"/>
        </a:p>
      </dgm:t>
    </dgm:pt>
    <dgm:pt modelId="{76133363-FE3B-4269-935F-9978E3BC51A2}" type="sibTrans" cxnId="{BD8F9873-A28A-4190-BF70-BB86861C7A47}">
      <dgm:prSet custT="1"/>
      <dgm:spPr/>
      <dgm:t>
        <a:bodyPr/>
        <a:lstStyle/>
        <a:p>
          <a:r>
            <a:rPr lang="en-US" sz="1600" dirty="0"/>
            <a:t>SEED+</a:t>
          </a:r>
        </a:p>
      </dgm:t>
    </dgm:pt>
    <dgm:pt modelId="{7313A937-8E6A-4FCB-AA05-FA7A7BFFFDF1}">
      <dgm:prSet phldrT="[Text]" custT="1"/>
      <dgm:spPr>
        <a:solidFill>
          <a:schemeClr val="accent3">
            <a:lumMod val="50000"/>
          </a:schemeClr>
        </a:solidFill>
      </dgm:spPr>
      <dgm:t>
        <a:bodyPr/>
        <a:lstStyle/>
        <a:p>
          <a:r>
            <a:rPr lang="en-US" sz="2400" b="1" dirty="0">
              <a:solidFill>
                <a:schemeClr val="bg1"/>
              </a:solidFill>
            </a:rPr>
            <a:t>EU</a:t>
          </a:r>
        </a:p>
      </dgm:t>
    </dgm:pt>
    <dgm:pt modelId="{17450076-7DE3-4FF8-B74E-49F88C7CFFB4}" type="parTrans" cxnId="{A1908164-B2D6-47BD-9BF6-93457703944E}">
      <dgm:prSet/>
      <dgm:spPr/>
      <dgm:t>
        <a:bodyPr/>
        <a:lstStyle/>
        <a:p>
          <a:endParaRPr lang="en-US"/>
        </a:p>
      </dgm:t>
    </dgm:pt>
    <dgm:pt modelId="{F1054F46-932B-4083-9974-227CCEDE5BDC}" type="sibTrans" cxnId="{A1908164-B2D6-47BD-9BF6-93457703944E}">
      <dgm:prSet/>
      <dgm:spPr/>
      <dgm:t>
        <a:bodyPr/>
        <a:lstStyle/>
        <a:p>
          <a:r>
            <a:rPr lang="en-US" dirty="0"/>
            <a:t>Express shipments</a:t>
          </a:r>
        </a:p>
      </dgm:t>
    </dgm:pt>
    <dgm:pt modelId="{CF684391-801C-4B78-9247-3AD9A81180B5}">
      <dgm:prSet phldrT="[Text]" phldr="1"/>
      <dgm:spPr/>
      <dgm:t>
        <a:bodyPr/>
        <a:lstStyle/>
        <a:p>
          <a:endParaRPr lang="en-US"/>
        </a:p>
      </dgm:t>
    </dgm:pt>
    <dgm:pt modelId="{08DA435E-DF73-450F-88CE-128765C9FB9C}" type="parTrans" cxnId="{77B36313-B211-4AF8-8723-860CD88378C6}">
      <dgm:prSet/>
      <dgm:spPr/>
      <dgm:t>
        <a:bodyPr/>
        <a:lstStyle/>
        <a:p>
          <a:endParaRPr lang="en-US"/>
        </a:p>
      </dgm:t>
    </dgm:pt>
    <dgm:pt modelId="{356AA008-9B13-4C90-A2BC-049DFA9AFEE9}" type="sibTrans" cxnId="{77B36313-B211-4AF8-8723-860CD88378C6}">
      <dgm:prSet/>
      <dgm:spPr/>
      <dgm:t>
        <a:bodyPr/>
        <a:lstStyle/>
        <a:p>
          <a:endParaRPr lang="en-US"/>
        </a:p>
      </dgm:t>
    </dgm:pt>
    <dgm:pt modelId="{957A1880-9189-4B92-9B5A-3FED2599F584}">
      <dgm:prSet phldrT="[Text]"/>
      <dgm:spPr/>
      <dgm:t>
        <a:bodyPr/>
        <a:lstStyle/>
        <a:p>
          <a:r>
            <a:rPr lang="en-US" dirty="0"/>
            <a:t>CEFTA Facilitation of Trade</a:t>
          </a:r>
        </a:p>
      </dgm:t>
    </dgm:pt>
    <dgm:pt modelId="{1F6AFEC5-1A4E-42BA-9C75-E26FDA70E135}" type="parTrans" cxnId="{FCB19BDE-D7C2-4D1A-8933-18DB26B600D8}">
      <dgm:prSet/>
      <dgm:spPr/>
      <dgm:t>
        <a:bodyPr/>
        <a:lstStyle/>
        <a:p>
          <a:endParaRPr lang="en-US"/>
        </a:p>
      </dgm:t>
    </dgm:pt>
    <dgm:pt modelId="{78C71067-A475-4618-989E-0F6B90C65432}" type="sibTrans" cxnId="{FCB19BDE-D7C2-4D1A-8933-18DB26B600D8}">
      <dgm:prSet custT="1"/>
      <dgm:spPr/>
      <dgm:t>
        <a:bodyPr/>
        <a:lstStyle/>
        <a:p>
          <a:r>
            <a:rPr lang="en-US" sz="900" dirty="0"/>
            <a:t>Regional validation of AEO programs</a:t>
          </a:r>
        </a:p>
      </dgm:t>
    </dgm:pt>
    <dgm:pt modelId="{45F96DFD-94C1-441E-8C31-7D375972D8B6}" type="pres">
      <dgm:prSet presAssocID="{BA63F9ED-082C-4051-8399-78534D4829F2}" presName="Name0" presStyleCnt="0">
        <dgm:presLayoutVars>
          <dgm:chMax/>
          <dgm:chPref/>
          <dgm:dir/>
          <dgm:animLvl val="lvl"/>
        </dgm:presLayoutVars>
      </dgm:prSet>
      <dgm:spPr/>
    </dgm:pt>
    <dgm:pt modelId="{9A157F04-8C4C-4820-87A1-40580E03F432}" type="pres">
      <dgm:prSet presAssocID="{A9EB1C2D-6214-4BC0-BF25-EEFAFA1A7778}" presName="composite" presStyleCnt="0"/>
      <dgm:spPr/>
    </dgm:pt>
    <dgm:pt modelId="{DFB0C55A-E62D-4F65-BD75-F52878BCB7B3}" type="pres">
      <dgm:prSet presAssocID="{A9EB1C2D-6214-4BC0-BF25-EEFAFA1A7778}" presName="Parent1" presStyleLbl="node1" presStyleIdx="0" presStyleCnt="6">
        <dgm:presLayoutVars>
          <dgm:chMax val="1"/>
          <dgm:chPref val="1"/>
          <dgm:bulletEnabled val="1"/>
        </dgm:presLayoutVars>
      </dgm:prSet>
      <dgm:spPr/>
    </dgm:pt>
    <dgm:pt modelId="{100732FA-BB5C-471C-8394-8E86310DF26B}" type="pres">
      <dgm:prSet presAssocID="{A9EB1C2D-6214-4BC0-BF25-EEFAFA1A7778}" presName="Childtext1" presStyleLbl="revTx" presStyleIdx="0" presStyleCnt="3">
        <dgm:presLayoutVars>
          <dgm:chMax val="0"/>
          <dgm:chPref val="0"/>
          <dgm:bulletEnabled val="1"/>
        </dgm:presLayoutVars>
      </dgm:prSet>
      <dgm:spPr/>
    </dgm:pt>
    <dgm:pt modelId="{4944C922-5666-4C40-ACE1-2809F97FC885}" type="pres">
      <dgm:prSet presAssocID="{A9EB1C2D-6214-4BC0-BF25-EEFAFA1A7778}" presName="BalanceSpacing" presStyleCnt="0"/>
      <dgm:spPr/>
    </dgm:pt>
    <dgm:pt modelId="{D9CE7C94-D90D-49E5-9DDB-0EF0C84FA7A9}" type="pres">
      <dgm:prSet presAssocID="{A9EB1C2D-6214-4BC0-BF25-EEFAFA1A7778}" presName="BalanceSpacing1" presStyleCnt="0"/>
      <dgm:spPr/>
    </dgm:pt>
    <dgm:pt modelId="{D987C025-EF50-44C1-B8BD-C8E2DA1B4B7B}" type="pres">
      <dgm:prSet presAssocID="{76133363-FE3B-4269-935F-9978E3BC51A2}" presName="Accent1Text" presStyleLbl="node1" presStyleIdx="1" presStyleCnt="6"/>
      <dgm:spPr/>
    </dgm:pt>
    <dgm:pt modelId="{CD2A6F37-C557-4C1F-941E-A00474BF4FCD}" type="pres">
      <dgm:prSet presAssocID="{76133363-FE3B-4269-935F-9978E3BC51A2}" presName="spaceBetweenRectangles" presStyleCnt="0"/>
      <dgm:spPr/>
    </dgm:pt>
    <dgm:pt modelId="{FD1AC5A1-0807-494F-A825-EC86E331D46D}" type="pres">
      <dgm:prSet presAssocID="{7313A937-8E6A-4FCB-AA05-FA7A7BFFFDF1}" presName="composite" presStyleCnt="0"/>
      <dgm:spPr/>
    </dgm:pt>
    <dgm:pt modelId="{85EEE12C-D3DE-41E3-8E16-35FF47052913}" type="pres">
      <dgm:prSet presAssocID="{7313A937-8E6A-4FCB-AA05-FA7A7BFFFDF1}" presName="Parent1" presStyleLbl="node1" presStyleIdx="2" presStyleCnt="6" custLinFactNeighborX="3952" custLinFactNeighborY="845">
        <dgm:presLayoutVars>
          <dgm:chMax val="1"/>
          <dgm:chPref val="1"/>
          <dgm:bulletEnabled val="1"/>
        </dgm:presLayoutVars>
      </dgm:prSet>
      <dgm:spPr/>
    </dgm:pt>
    <dgm:pt modelId="{B572A26C-13FF-4BDB-83AA-D3068D62DB71}" type="pres">
      <dgm:prSet presAssocID="{7313A937-8E6A-4FCB-AA05-FA7A7BFFFDF1}" presName="Childtext1" presStyleLbl="revTx" presStyleIdx="1" presStyleCnt="3">
        <dgm:presLayoutVars>
          <dgm:chMax val="0"/>
          <dgm:chPref val="0"/>
          <dgm:bulletEnabled val="1"/>
        </dgm:presLayoutVars>
      </dgm:prSet>
      <dgm:spPr/>
    </dgm:pt>
    <dgm:pt modelId="{009B7735-C3B5-4A0C-B10F-5E354692D803}" type="pres">
      <dgm:prSet presAssocID="{7313A937-8E6A-4FCB-AA05-FA7A7BFFFDF1}" presName="BalanceSpacing" presStyleCnt="0"/>
      <dgm:spPr/>
    </dgm:pt>
    <dgm:pt modelId="{700587F8-7C6C-4D8D-AC6D-F5366C76396D}" type="pres">
      <dgm:prSet presAssocID="{7313A937-8E6A-4FCB-AA05-FA7A7BFFFDF1}" presName="BalanceSpacing1" presStyleCnt="0"/>
      <dgm:spPr/>
    </dgm:pt>
    <dgm:pt modelId="{8454B6C5-2214-445D-BDD8-DF99067C8303}" type="pres">
      <dgm:prSet presAssocID="{F1054F46-932B-4083-9974-227CCEDE5BDC}" presName="Accent1Text" presStyleLbl="node1" presStyleIdx="3" presStyleCnt="6" custLinFactX="-100000" custLinFactNeighborX="-112863" custLinFactNeighborY="845"/>
      <dgm:spPr/>
    </dgm:pt>
    <dgm:pt modelId="{FC64EBF0-DB92-4FAD-B8EB-9E9EE08D1C16}" type="pres">
      <dgm:prSet presAssocID="{F1054F46-932B-4083-9974-227CCEDE5BDC}" presName="spaceBetweenRectangles" presStyleCnt="0"/>
      <dgm:spPr/>
    </dgm:pt>
    <dgm:pt modelId="{3BDAB04D-677B-462D-B9D6-F6D5DD0171E6}" type="pres">
      <dgm:prSet presAssocID="{957A1880-9189-4B92-9B5A-3FED2599F584}" presName="composite" presStyleCnt="0"/>
      <dgm:spPr/>
    </dgm:pt>
    <dgm:pt modelId="{99806FB7-F9F6-496B-A3CC-00BC772472AB}" type="pres">
      <dgm:prSet presAssocID="{957A1880-9189-4B92-9B5A-3FED2599F584}" presName="Parent1" presStyleLbl="node1" presStyleIdx="4" presStyleCnt="6">
        <dgm:presLayoutVars>
          <dgm:chMax val="1"/>
          <dgm:chPref val="1"/>
          <dgm:bulletEnabled val="1"/>
        </dgm:presLayoutVars>
      </dgm:prSet>
      <dgm:spPr/>
    </dgm:pt>
    <dgm:pt modelId="{43FB4300-FC21-4DAB-92EC-25F5775737B4}" type="pres">
      <dgm:prSet presAssocID="{957A1880-9189-4B92-9B5A-3FED2599F584}" presName="Childtext1" presStyleLbl="revTx" presStyleIdx="2" presStyleCnt="3">
        <dgm:presLayoutVars>
          <dgm:chMax val="0"/>
          <dgm:chPref val="0"/>
          <dgm:bulletEnabled val="1"/>
        </dgm:presLayoutVars>
      </dgm:prSet>
      <dgm:spPr/>
    </dgm:pt>
    <dgm:pt modelId="{B446715B-592F-437E-90A8-17183DADAC6B}" type="pres">
      <dgm:prSet presAssocID="{957A1880-9189-4B92-9B5A-3FED2599F584}" presName="BalanceSpacing" presStyleCnt="0"/>
      <dgm:spPr/>
    </dgm:pt>
    <dgm:pt modelId="{DF38A114-4B41-403E-8BBE-73DBFFE8C71D}" type="pres">
      <dgm:prSet presAssocID="{957A1880-9189-4B92-9B5A-3FED2599F584}" presName="BalanceSpacing1" presStyleCnt="0"/>
      <dgm:spPr/>
    </dgm:pt>
    <dgm:pt modelId="{A10A75C7-AD85-4FDE-9369-409F8AAE19C7}" type="pres">
      <dgm:prSet presAssocID="{78C71067-A475-4618-989E-0F6B90C65432}" presName="Accent1Text" presStyleLbl="node1" presStyleIdx="5" presStyleCnt="6"/>
      <dgm:spPr/>
    </dgm:pt>
  </dgm:ptLst>
  <dgm:cxnLst>
    <dgm:cxn modelId="{77B36313-B211-4AF8-8723-860CD88378C6}" srcId="{7313A937-8E6A-4FCB-AA05-FA7A7BFFFDF1}" destId="{CF684391-801C-4B78-9247-3AD9A81180B5}" srcOrd="0" destOrd="0" parTransId="{08DA435E-DF73-450F-88CE-128765C9FB9C}" sibTransId="{356AA008-9B13-4C90-A2BC-049DFA9AFEE9}"/>
    <dgm:cxn modelId="{E357F226-96FC-485F-87AA-9C16E31A035C}" type="presOf" srcId="{F1054F46-932B-4083-9974-227CCEDE5BDC}" destId="{8454B6C5-2214-445D-BDD8-DF99067C8303}" srcOrd="0" destOrd="0" presId="urn:microsoft.com/office/officeart/2008/layout/AlternatingHexagons"/>
    <dgm:cxn modelId="{A1908164-B2D6-47BD-9BF6-93457703944E}" srcId="{BA63F9ED-082C-4051-8399-78534D4829F2}" destId="{7313A937-8E6A-4FCB-AA05-FA7A7BFFFDF1}" srcOrd="1" destOrd="0" parTransId="{17450076-7DE3-4FF8-B74E-49F88C7CFFB4}" sibTransId="{F1054F46-932B-4083-9974-227CCEDE5BDC}"/>
    <dgm:cxn modelId="{A8EBAD6E-79A4-465E-8B8B-04409F51E332}" type="presOf" srcId="{7313A937-8E6A-4FCB-AA05-FA7A7BFFFDF1}" destId="{85EEE12C-D3DE-41E3-8E16-35FF47052913}" srcOrd="0" destOrd="0" presId="urn:microsoft.com/office/officeart/2008/layout/AlternatingHexagons"/>
    <dgm:cxn modelId="{BD8F9873-A28A-4190-BF70-BB86861C7A47}" srcId="{BA63F9ED-082C-4051-8399-78534D4829F2}" destId="{A9EB1C2D-6214-4BC0-BF25-EEFAFA1A7778}" srcOrd="0" destOrd="0" parTransId="{E93CA4B2-8067-4364-AFDA-A43A071C8286}" sibTransId="{76133363-FE3B-4269-935F-9978E3BC51A2}"/>
    <dgm:cxn modelId="{264F0C56-63F3-430B-9742-C2EC76E7EEFE}" type="presOf" srcId="{A9EB1C2D-6214-4BC0-BF25-EEFAFA1A7778}" destId="{DFB0C55A-E62D-4F65-BD75-F52878BCB7B3}" srcOrd="0" destOrd="0" presId="urn:microsoft.com/office/officeart/2008/layout/AlternatingHexagons"/>
    <dgm:cxn modelId="{D0A0E0C8-620F-46EF-8E6B-22A7A8389190}" type="presOf" srcId="{CF684391-801C-4B78-9247-3AD9A81180B5}" destId="{B572A26C-13FF-4BDB-83AA-D3068D62DB71}" srcOrd="0" destOrd="0" presId="urn:microsoft.com/office/officeart/2008/layout/AlternatingHexagons"/>
    <dgm:cxn modelId="{5AA017CC-F4FC-4E94-B1EC-CA3B30F9B478}" type="presOf" srcId="{BA63F9ED-082C-4051-8399-78534D4829F2}" destId="{45F96DFD-94C1-441E-8C31-7D375972D8B6}" srcOrd="0" destOrd="0" presId="urn:microsoft.com/office/officeart/2008/layout/AlternatingHexagons"/>
    <dgm:cxn modelId="{FF7464CC-8107-4A57-A1A3-AAC5CDAB11AD}" type="presOf" srcId="{76133363-FE3B-4269-935F-9978E3BC51A2}" destId="{D987C025-EF50-44C1-B8BD-C8E2DA1B4B7B}" srcOrd="0" destOrd="0" presId="urn:microsoft.com/office/officeart/2008/layout/AlternatingHexagons"/>
    <dgm:cxn modelId="{FCB19BDE-D7C2-4D1A-8933-18DB26B600D8}" srcId="{BA63F9ED-082C-4051-8399-78534D4829F2}" destId="{957A1880-9189-4B92-9B5A-3FED2599F584}" srcOrd="2" destOrd="0" parTransId="{1F6AFEC5-1A4E-42BA-9C75-E26FDA70E135}" sibTransId="{78C71067-A475-4618-989E-0F6B90C65432}"/>
    <dgm:cxn modelId="{C6E5C4E7-CEC1-475F-AF4F-AC995A8033D3}" type="presOf" srcId="{957A1880-9189-4B92-9B5A-3FED2599F584}" destId="{99806FB7-F9F6-496B-A3CC-00BC772472AB}" srcOrd="0" destOrd="0" presId="urn:microsoft.com/office/officeart/2008/layout/AlternatingHexagons"/>
    <dgm:cxn modelId="{76DD96F9-1AAB-44C8-8121-1C73F8EBDAE0}" type="presOf" srcId="{78C71067-A475-4618-989E-0F6B90C65432}" destId="{A10A75C7-AD85-4FDE-9369-409F8AAE19C7}" srcOrd="0" destOrd="0" presId="urn:microsoft.com/office/officeart/2008/layout/AlternatingHexagons"/>
    <dgm:cxn modelId="{7B3BAA64-29BD-4521-872A-C61F5BBEC208}" type="presParOf" srcId="{45F96DFD-94C1-441E-8C31-7D375972D8B6}" destId="{9A157F04-8C4C-4820-87A1-40580E03F432}" srcOrd="0" destOrd="0" presId="urn:microsoft.com/office/officeart/2008/layout/AlternatingHexagons"/>
    <dgm:cxn modelId="{FDD03D58-81CE-4375-970D-2523533FF7B6}" type="presParOf" srcId="{9A157F04-8C4C-4820-87A1-40580E03F432}" destId="{DFB0C55A-E62D-4F65-BD75-F52878BCB7B3}" srcOrd="0" destOrd="0" presId="urn:microsoft.com/office/officeart/2008/layout/AlternatingHexagons"/>
    <dgm:cxn modelId="{9533D112-2463-4135-A219-8FEF911945A6}" type="presParOf" srcId="{9A157F04-8C4C-4820-87A1-40580E03F432}" destId="{100732FA-BB5C-471C-8394-8E86310DF26B}" srcOrd="1" destOrd="0" presId="urn:microsoft.com/office/officeart/2008/layout/AlternatingHexagons"/>
    <dgm:cxn modelId="{818E5886-503B-4A56-8295-67E521EBE721}" type="presParOf" srcId="{9A157F04-8C4C-4820-87A1-40580E03F432}" destId="{4944C922-5666-4C40-ACE1-2809F97FC885}" srcOrd="2" destOrd="0" presId="urn:microsoft.com/office/officeart/2008/layout/AlternatingHexagons"/>
    <dgm:cxn modelId="{F30B6862-3DE3-4F1E-BF86-AE36E5F8E725}" type="presParOf" srcId="{9A157F04-8C4C-4820-87A1-40580E03F432}" destId="{D9CE7C94-D90D-49E5-9DDB-0EF0C84FA7A9}" srcOrd="3" destOrd="0" presId="urn:microsoft.com/office/officeart/2008/layout/AlternatingHexagons"/>
    <dgm:cxn modelId="{8650139A-3ED5-46DA-BD15-AC0597406104}" type="presParOf" srcId="{9A157F04-8C4C-4820-87A1-40580E03F432}" destId="{D987C025-EF50-44C1-B8BD-C8E2DA1B4B7B}" srcOrd="4" destOrd="0" presId="urn:microsoft.com/office/officeart/2008/layout/AlternatingHexagons"/>
    <dgm:cxn modelId="{941DB694-1EC8-45EA-A5B2-8BF81A704629}" type="presParOf" srcId="{45F96DFD-94C1-441E-8C31-7D375972D8B6}" destId="{CD2A6F37-C557-4C1F-941E-A00474BF4FCD}" srcOrd="1" destOrd="0" presId="urn:microsoft.com/office/officeart/2008/layout/AlternatingHexagons"/>
    <dgm:cxn modelId="{C46F1845-D8FC-4A53-89E8-5356E7D7EFB3}" type="presParOf" srcId="{45F96DFD-94C1-441E-8C31-7D375972D8B6}" destId="{FD1AC5A1-0807-494F-A825-EC86E331D46D}" srcOrd="2" destOrd="0" presId="urn:microsoft.com/office/officeart/2008/layout/AlternatingHexagons"/>
    <dgm:cxn modelId="{9F32EF78-D4DB-4868-81F0-A4454D5AE5A3}" type="presParOf" srcId="{FD1AC5A1-0807-494F-A825-EC86E331D46D}" destId="{85EEE12C-D3DE-41E3-8E16-35FF47052913}" srcOrd="0" destOrd="0" presId="urn:microsoft.com/office/officeart/2008/layout/AlternatingHexagons"/>
    <dgm:cxn modelId="{0DEEFE3A-AEDC-470C-A144-522BABE787FB}" type="presParOf" srcId="{FD1AC5A1-0807-494F-A825-EC86E331D46D}" destId="{B572A26C-13FF-4BDB-83AA-D3068D62DB71}" srcOrd="1" destOrd="0" presId="urn:microsoft.com/office/officeart/2008/layout/AlternatingHexagons"/>
    <dgm:cxn modelId="{0B8B1BA8-100F-4C0C-9639-BB8762B47F15}" type="presParOf" srcId="{FD1AC5A1-0807-494F-A825-EC86E331D46D}" destId="{009B7735-C3B5-4A0C-B10F-5E354692D803}" srcOrd="2" destOrd="0" presId="urn:microsoft.com/office/officeart/2008/layout/AlternatingHexagons"/>
    <dgm:cxn modelId="{A5148160-0660-4D1E-AC02-8F77C7723F88}" type="presParOf" srcId="{FD1AC5A1-0807-494F-A825-EC86E331D46D}" destId="{700587F8-7C6C-4D8D-AC6D-F5366C76396D}" srcOrd="3" destOrd="0" presId="urn:microsoft.com/office/officeart/2008/layout/AlternatingHexagons"/>
    <dgm:cxn modelId="{D44390A2-BABD-4BC2-88B1-23662A46A8F3}" type="presParOf" srcId="{FD1AC5A1-0807-494F-A825-EC86E331D46D}" destId="{8454B6C5-2214-445D-BDD8-DF99067C8303}" srcOrd="4" destOrd="0" presId="urn:microsoft.com/office/officeart/2008/layout/AlternatingHexagons"/>
    <dgm:cxn modelId="{D7A9B233-2302-4E2C-9322-FD01ABAA7346}" type="presParOf" srcId="{45F96DFD-94C1-441E-8C31-7D375972D8B6}" destId="{FC64EBF0-DB92-4FAD-B8EB-9E9EE08D1C16}" srcOrd="3" destOrd="0" presId="urn:microsoft.com/office/officeart/2008/layout/AlternatingHexagons"/>
    <dgm:cxn modelId="{F5CD0BFB-F341-4F29-A4D3-C8B7B8B9A4E7}" type="presParOf" srcId="{45F96DFD-94C1-441E-8C31-7D375972D8B6}" destId="{3BDAB04D-677B-462D-B9D6-F6D5DD0171E6}" srcOrd="4" destOrd="0" presId="urn:microsoft.com/office/officeart/2008/layout/AlternatingHexagons"/>
    <dgm:cxn modelId="{95C33EAF-FB62-4CA3-A047-0A2EED346BD7}" type="presParOf" srcId="{3BDAB04D-677B-462D-B9D6-F6D5DD0171E6}" destId="{99806FB7-F9F6-496B-A3CC-00BC772472AB}" srcOrd="0" destOrd="0" presId="urn:microsoft.com/office/officeart/2008/layout/AlternatingHexagons"/>
    <dgm:cxn modelId="{5F02D351-FB17-4BC5-93C3-8B44A83970E2}" type="presParOf" srcId="{3BDAB04D-677B-462D-B9D6-F6D5DD0171E6}" destId="{43FB4300-FC21-4DAB-92EC-25F5775737B4}" srcOrd="1" destOrd="0" presId="urn:microsoft.com/office/officeart/2008/layout/AlternatingHexagons"/>
    <dgm:cxn modelId="{59BCF4D8-324C-46D9-8F52-9CE6D87E8DB1}" type="presParOf" srcId="{3BDAB04D-677B-462D-B9D6-F6D5DD0171E6}" destId="{B446715B-592F-437E-90A8-17183DADAC6B}" srcOrd="2" destOrd="0" presId="urn:microsoft.com/office/officeart/2008/layout/AlternatingHexagons"/>
    <dgm:cxn modelId="{8E2D9153-DEFE-4B2A-9313-D3DA3ABC391B}" type="presParOf" srcId="{3BDAB04D-677B-462D-B9D6-F6D5DD0171E6}" destId="{DF38A114-4B41-403E-8BBE-73DBFFE8C71D}" srcOrd="3" destOrd="0" presId="urn:microsoft.com/office/officeart/2008/layout/AlternatingHexagons"/>
    <dgm:cxn modelId="{A359C5A2-0E64-4D0F-9D64-FC2C461791B6}" type="presParOf" srcId="{3BDAB04D-677B-462D-B9D6-F6D5DD0171E6}" destId="{A10A75C7-AD85-4FDE-9369-409F8AAE19C7}" srcOrd="4" destOrd="0" presId="urn:microsoft.com/office/officeart/2008/layout/AlternatingHexagons"/>
  </dgm:cxnLst>
  <dgm:bg/>
  <dgm:whole/>
  <dgm:extLst>
    <a:ext uri="http://schemas.microsoft.com/office/drawing/2008/diagram">
      <dsp:dataModelExt xmlns:dsp="http://schemas.microsoft.com/office/drawing/2008/diagram" relId="rId8"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4FA04D8B-017E-4CF3-B996-4A7FD8C39C84}" type="doc">
      <dgm:prSet loTypeId="urn:microsoft.com/office/officeart/2008/layout/AlternatingHexagons" loCatId="list" qsTypeId="urn:microsoft.com/office/officeart/2005/8/quickstyle/3d1" qsCatId="3D" csTypeId="urn:microsoft.com/office/officeart/2005/8/colors/accent1_2" csCatId="accent1" phldr="1"/>
      <dgm:spPr/>
      <dgm:t>
        <a:bodyPr/>
        <a:lstStyle/>
        <a:p>
          <a:endParaRPr lang="en-US"/>
        </a:p>
      </dgm:t>
    </dgm:pt>
    <dgm:pt modelId="{398BB019-2635-449C-916C-B5C77FB4DC0F}">
      <dgm:prSet phldrT="[Text]"/>
      <dgm:spPr/>
      <dgm:t>
        <a:bodyPr/>
        <a:lstStyle/>
        <a:p>
          <a:r>
            <a:rPr lang="en-US" dirty="0"/>
            <a:t>Simplified procedures</a:t>
          </a:r>
        </a:p>
      </dgm:t>
    </dgm:pt>
    <dgm:pt modelId="{DD8E5AE3-93BD-4167-BB8E-D9D13C6180E5}" type="parTrans" cxnId="{092BF969-E83E-42E1-AE5D-2415AA95B9FE}">
      <dgm:prSet/>
      <dgm:spPr/>
      <dgm:t>
        <a:bodyPr/>
        <a:lstStyle/>
        <a:p>
          <a:endParaRPr lang="en-US"/>
        </a:p>
      </dgm:t>
    </dgm:pt>
    <dgm:pt modelId="{1B910AB7-5573-493C-83F3-447530BD0944}" type="sibTrans" cxnId="{092BF969-E83E-42E1-AE5D-2415AA95B9FE}">
      <dgm:prSet custT="1"/>
      <dgm:spPr/>
      <dgm:t>
        <a:bodyPr/>
        <a:lstStyle/>
        <a:p>
          <a:r>
            <a:rPr lang="en-US" sz="1200" dirty="0"/>
            <a:t>NTFC support</a:t>
          </a:r>
        </a:p>
      </dgm:t>
    </dgm:pt>
    <dgm:pt modelId="{5ECE3410-D16D-4C5F-B3E3-EAB24187C7CF}">
      <dgm:prSet phldrT="[Text]" custT="1"/>
      <dgm:spPr>
        <a:solidFill>
          <a:schemeClr val="accent3">
            <a:lumMod val="50000"/>
          </a:schemeClr>
        </a:solidFill>
      </dgm:spPr>
      <dgm:t>
        <a:bodyPr/>
        <a:lstStyle/>
        <a:p>
          <a:r>
            <a:rPr lang="en-US" sz="1600" b="1" dirty="0"/>
            <a:t>WBG IFC</a:t>
          </a:r>
        </a:p>
      </dgm:t>
    </dgm:pt>
    <dgm:pt modelId="{9F756D55-1CAD-47DB-A11C-D5882A32CF61}" type="parTrans" cxnId="{D4B78E9E-BB2E-4393-895A-022A1894ADFF}">
      <dgm:prSet/>
      <dgm:spPr/>
      <dgm:t>
        <a:bodyPr/>
        <a:lstStyle/>
        <a:p>
          <a:endParaRPr lang="en-US"/>
        </a:p>
      </dgm:t>
    </dgm:pt>
    <dgm:pt modelId="{521D1437-F716-4353-B242-748862595668}" type="sibTrans" cxnId="{D4B78E9E-BB2E-4393-895A-022A1894ADFF}">
      <dgm:prSet custT="1"/>
      <dgm:spPr/>
      <dgm:t>
        <a:bodyPr/>
        <a:lstStyle/>
        <a:p>
          <a:r>
            <a:rPr lang="en-US" sz="1600" dirty="0"/>
            <a:t>RM</a:t>
          </a:r>
        </a:p>
      </dgm:t>
    </dgm:pt>
    <dgm:pt modelId="{0A37017A-4568-4A44-AACA-2E3DD05DF3D8}">
      <dgm:prSet phldrT="[Text]" custT="1"/>
      <dgm:spPr/>
      <dgm:t>
        <a:bodyPr/>
        <a:lstStyle/>
        <a:p>
          <a:r>
            <a:rPr lang="en-US" sz="1600" dirty="0"/>
            <a:t>PCC</a:t>
          </a:r>
        </a:p>
      </dgm:t>
    </dgm:pt>
    <dgm:pt modelId="{654841FF-62FF-4E12-9174-B9F7D7B83055}" type="parTrans" cxnId="{44412C67-A48E-4572-9B47-11DDB9D5A453}">
      <dgm:prSet/>
      <dgm:spPr/>
      <dgm:t>
        <a:bodyPr/>
        <a:lstStyle/>
        <a:p>
          <a:endParaRPr lang="en-US"/>
        </a:p>
      </dgm:t>
    </dgm:pt>
    <dgm:pt modelId="{F74375E7-F4C6-448E-B9F7-74B1457FE6A2}" type="sibTrans" cxnId="{44412C67-A48E-4572-9B47-11DDB9D5A453}">
      <dgm:prSet custT="1"/>
      <dgm:spPr/>
      <dgm:t>
        <a:bodyPr/>
        <a:lstStyle/>
        <a:p>
          <a:r>
            <a:rPr lang="en-US" sz="1600" dirty="0"/>
            <a:t>TRS</a:t>
          </a:r>
        </a:p>
      </dgm:t>
    </dgm:pt>
    <dgm:pt modelId="{B4FA4C41-EDB1-41F6-A39D-8B85A065E086}" type="pres">
      <dgm:prSet presAssocID="{4FA04D8B-017E-4CF3-B996-4A7FD8C39C84}" presName="Name0" presStyleCnt="0">
        <dgm:presLayoutVars>
          <dgm:chMax/>
          <dgm:chPref/>
          <dgm:dir/>
          <dgm:animLvl val="lvl"/>
        </dgm:presLayoutVars>
      </dgm:prSet>
      <dgm:spPr/>
    </dgm:pt>
    <dgm:pt modelId="{1360E447-CD19-493A-853F-82315D0DE9AF}" type="pres">
      <dgm:prSet presAssocID="{398BB019-2635-449C-916C-B5C77FB4DC0F}" presName="composite" presStyleCnt="0"/>
      <dgm:spPr/>
    </dgm:pt>
    <dgm:pt modelId="{9BB694F6-0817-42BD-91E1-F996C563A1D5}" type="pres">
      <dgm:prSet presAssocID="{398BB019-2635-449C-916C-B5C77FB4DC0F}" presName="Parent1" presStyleLbl="node1" presStyleIdx="0" presStyleCnt="6">
        <dgm:presLayoutVars>
          <dgm:chMax val="1"/>
          <dgm:chPref val="1"/>
          <dgm:bulletEnabled val="1"/>
        </dgm:presLayoutVars>
      </dgm:prSet>
      <dgm:spPr/>
    </dgm:pt>
    <dgm:pt modelId="{2124B6E1-428D-4B08-A5C8-39B070C051E1}" type="pres">
      <dgm:prSet presAssocID="{398BB019-2635-449C-916C-B5C77FB4DC0F}" presName="Childtext1" presStyleLbl="revTx" presStyleIdx="0" presStyleCnt="3">
        <dgm:presLayoutVars>
          <dgm:chMax val="0"/>
          <dgm:chPref val="0"/>
          <dgm:bulletEnabled val="1"/>
        </dgm:presLayoutVars>
      </dgm:prSet>
      <dgm:spPr/>
    </dgm:pt>
    <dgm:pt modelId="{23B60809-6CD7-43DE-A64A-F407348487B7}" type="pres">
      <dgm:prSet presAssocID="{398BB019-2635-449C-916C-B5C77FB4DC0F}" presName="BalanceSpacing" presStyleCnt="0"/>
      <dgm:spPr/>
    </dgm:pt>
    <dgm:pt modelId="{21629CE2-7338-4E61-A1A5-4948308CD595}" type="pres">
      <dgm:prSet presAssocID="{398BB019-2635-449C-916C-B5C77FB4DC0F}" presName="BalanceSpacing1" presStyleCnt="0"/>
      <dgm:spPr/>
    </dgm:pt>
    <dgm:pt modelId="{122E5C62-1E2E-4E39-8EDA-A09CE13B4A17}" type="pres">
      <dgm:prSet presAssocID="{1B910AB7-5573-493C-83F3-447530BD0944}" presName="Accent1Text" presStyleLbl="node1" presStyleIdx="1" presStyleCnt="6"/>
      <dgm:spPr/>
    </dgm:pt>
    <dgm:pt modelId="{FB45E8DE-075B-4594-8AA2-5323F2E3CF13}" type="pres">
      <dgm:prSet presAssocID="{1B910AB7-5573-493C-83F3-447530BD0944}" presName="spaceBetweenRectangles" presStyleCnt="0"/>
      <dgm:spPr/>
    </dgm:pt>
    <dgm:pt modelId="{AD40A424-1EC7-4857-99DE-1C1E5EC3A8C4}" type="pres">
      <dgm:prSet presAssocID="{5ECE3410-D16D-4C5F-B3E3-EAB24187C7CF}" presName="composite" presStyleCnt="0"/>
      <dgm:spPr/>
    </dgm:pt>
    <dgm:pt modelId="{FC0A5124-FB3F-4801-AF93-19A9AD604C10}" type="pres">
      <dgm:prSet presAssocID="{5ECE3410-D16D-4C5F-B3E3-EAB24187C7CF}" presName="Parent1" presStyleLbl="node1" presStyleIdx="2" presStyleCnt="6">
        <dgm:presLayoutVars>
          <dgm:chMax val="1"/>
          <dgm:chPref val="1"/>
          <dgm:bulletEnabled val="1"/>
        </dgm:presLayoutVars>
      </dgm:prSet>
      <dgm:spPr/>
    </dgm:pt>
    <dgm:pt modelId="{2F8886F2-062D-43C3-B833-19ABC3494F14}" type="pres">
      <dgm:prSet presAssocID="{5ECE3410-D16D-4C5F-B3E3-EAB24187C7CF}" presName="Childtext1" presStyleLbl="revTx" presStyleIdx="1" presStyleCnt="3">
        <dgm:presLayoutVars>
          <dgm:chMax val="0"/>
          <dgm:chPref val="0"/>
          <dgm:bulletEnabled val="1"/>
        </dgm:presLayoutVars>
      </dgm:prSet>
      <dgm:spPr/>
    </dgm:pt>
    <dgm:pt modelId="{4358D435-5086-4EFC-A6E9-AE63AAA935D1}" type="pres">
      <dgm:prSet presAssocID="{5ECE3410-D16D-4C5F-B3E3-EAB24187C7CF}" presName="BalanceSpacing" presStyleCnt="0"/>
      <dgm:spPr/>
    </dgm:pt>
    <dgm:pt modelId="{FC1F090E-026C-43A1-9440-5D6142D11110}" type="pres">
      <dgm:prSet presAssocID="{5ECE3410-D16D-4C5F-B3E3-EAB24187C7CF}" presName="BalanceSpacing1" presStyleCnt="0"/>
      <dgm:spPr/>
    </dgm:pt>
    <dgm:pt modelId="{B4344AC3-DD42-4CEC-9B89-33573110BDAA}" type="pres">
      <dgm:prSet presAssocID="{521D1437-F716-4353-B242-748862595668}" presName="Accent1Text" presStyleLbl="node1" presStyleIdx="3" presStyleCnt="6"/>
      <dgm:spPr/>
    </dgm:pt>
    <dgm:pt modelId="{786B0F11-6A7C-4F1B-8BED-04FD368D501A}" type="pres">
      <dgm:prSet presAssocID="{521D1437-F716-4353-B242-748862595668}" presName="spaceBetweenRectangles" presStyleCnt="0"/>
      <dgm:spPr/>
    </dgm:pt>
    <dgm:pt modelId="{84DAA616-3FAA-406F-95FC-A5A79696B97A}" type="pres">
      <dgm:prSet presAssocID="{0A37017A-4568-4A44-AACA-2E3DD05DF3D8}" presName="composite" presStyleCnt="0"/>
      <dgm:spPr/>
    </dgm:pt>
    <dgm:pt modelId="{0DC8F6ED-0864-4027-ACD9-69CAF2D46496}" type="pres">
      <dgm:prSet presAssocID="{0A37017A-4568-4A44-AACA-2E3DD05DF3D8}" presName="Parent1" presStyleLbl="node1" presStyleIdx="4" presStyleCnt="6">
        <dgm:presLayoutVars>
          <dgm:chMax val="1"/>
          <dgm:chPref val="1"/>
          <dgm:bulletEnabled val="1"/>
        </dgm:presLayoutVars>
      </dgm:prSet>
      <dgm:spPr/>
    </dgm:pt>
    <dgm:pt modelId="{A48FF165-E763-4A48-ADE6-84BF8A53F937}" type="pres">
      <dgm:prSet presAssocID="{0A37017A-4568-4A44-AACA-2E3DD05DF3D8}" presName="Childtext1" presStyleLbl="revTx" presStyleIdx="2" presStyleCnt="3">
        <dgm:presLayoutVars>
          <dgm:chMax val="0"/>
          <dgm:chPref val="0"/>
          <dgm:bulletEnabled val="1"/>
        </dgm:presLayoutVars>
      </dgm:prSet>
      <dgm:spPr/>
    </dgm:pt>
    <dgm:pt modelId="{0C3C410A-1101-41E9-B775-865A03B18F88}" type="pres">
      <dgm:prSet presAssocID="{0A37017A-4568-4A44-AACA-2E3DD05DF3D8}" presName="BalanceSpacing" presStyleCnt="0"/>
      <dgm:spPr/>
    </dgm:pt>
    <dgm:pt modelId="{97A1B4A9-5DD9-41A4-91E0-60B2BECC12F8}" type="pres">
      <dgm:prSet presAssocID="{0A37017A-4568-4A44-AACA-2E3DD05DF3D8}" presName="BalanceSpacing1" presStyleCnt="0"/>
      <dgm:spPr/>
    </dgm:pt>
    <dgm:pt modelId="{93BC6E91-7844-4F95-9303-65FDB132C12E}" type="pres">
      <dgm:prSet presAssocID="{F74375E7-F4C6-448E-B9F7-74B1457FE6A2}" presName="Accent1Text" presStyleLbl="node1" presStyleIdx="5" presStyleCnt="6"/>
      <dgm:spPr/>
    </dgm:pt>
  </dgm:ptLst>
  <dgm:cxnLst>
    <dgm:cxn modelId="{CA466500-73EB-4E54-8F54-DE0877F0B34F}" type="presOf" srcId="{0A37017A-4568-4A44-AACA-2E3DD05DF3D8}" destId="{0DC8F6ED-0864-4027-ACD9-69CAF2D46496}" srcOrd="0" destOrd="0" presId="urn:microsoft.com/office/officeart/2008/layout/AlternatingHexagons"/>
    <dgm:cxn modelId="{106C4727-3E63-41DF-B7E8-A33912602F19}" type="presOf" srcId="{521D1437-F716-4353-B242-748862595668}" destId="{B4344AC3-DD42-4CEC-9B89-33573110BDAA}" srcOrd="0" destOrd="0" presId="urn:microsoft.com/office/officeart/2008/layout/AlternatingHexagons"/>
    <dgm:cxn modelId="{119C5E63-ACC3-4218-BA2C-D9D2EA64DAC2}" type="presOf" srcId="{F74375E7-F4C6-448E-B9F7-74B1457FE6A2}" destId="{93BC6E91-7844-4F95-9303-65FDB132C12E}" srcOrd="0" destOrd="0" presId="urn:microsoft.com/office/officeart/2008/layout/AlternatingHexagons"/>
    <dgm:cxn modelId="{44412C67-A48E-4572-9B47-11DDB9D5A453}" srcId="{4FA04D8B-017E-4CF3-B996-4A7FD8C39C84}" destId="{0A37017A-4568-4A44-AACA-2E3DD05DF3D8}" srcOrd="2" destOrd="0" parTransId="{654841FF-62FF-4E12-9174-B9F7D7B83055}" sibTransId="{F74375E7-F4C6-448E-B9F7-74B1457FE6A2}"/>
    <dgm:cxn modelId="{092BF969-E83E-42E1-AE5D-2415AA95B9FE}" srcId="{4FA04D8B-017E-4CF3-B996-4A7FD8C39C84}" destId="{398BB019-2635-449C-916C-B5C77FB4DC0F}" srcOrd="0" destOrd="0" parTransId="{DD8E5AE3-93BD-4167-BB8E-D9D13C6180E5}" sibTransId="{1B910AB7-5573-493C-83F3-447530BD0944}"/>
    <dgm:cxn modelId="{C03FD550-57A7-4C15-9733-819C912B3A2B}" type="presOf" srcId="{1B910AB7-5573-493C-83F3-447530BD0944}" destId="{122E5C62-1E2E-4E39-8EDA-A09CE13B4A17}" srcOrd="0" destOrd="0" presId="urn:microsoft.com/office/officeart/2008/layout/AlternatingHexagons"/>
    <dgm:cxn modelId="{DD054293-51DC-42F0-9F9C-7A0A4781F86A}" type="presOf" srcId="{4FA04D8B-017E-4CF3-B996-4A7FD8C39C84}" destId="{B4FA4C41-EDB1-41F6-A39D-8B85A065E086}" srcOrd="0" destOrd="0" presId="urn:microsoft.com/office/officeart/2008/layout/AlternatingHexagons"/>
    <dgm:cxn modelId="{D4B78E9E-BB2E-4393-895A-022A1894ADFF}" srcId="{4FA04D8B-017E-4CF3-B996-4A7FD8C39C84}" destId="{5ECE3410-D16D-4C5F-B3E3-EAB24187C7CF}" srcOrd="1" destOrd="0" parTransId="{9F756D55-1CAD-47DB-A11C-D5882A32CF61}" sibTransId="{521D1437-F716-4353-B242-748862595668}"/>
    <dgm:cxn modelId="{C7EB2FA3-FB77-42D1-9C7A-67996C5C9C1D}" type="presOf" srcId="{5ECE3410-D16D-4C5F-B3E3-EAB24187C7CF}" destId="{FC0A5124-FB3F-4801-AF93-19A9AD604C10}" srcOrd="0" destOrd="0" presId="urn:microsoft.com/office/officeart/2008/layout/AlternatingHexagons"/>
    <dgm:cxn modelId="{20F038B7-9AEE-4B10-BB27-D886AB1636FE}" type="presOf" srcId="{398BB019-2635-449C-916C-B5C77FB4DC0F}" destId="{9BB694F6-0817-42BD-91E1-F996C563A1D5}" srcOrd="0" destOrd="0" presId="urn:microsoft.com/office/officeart/2008/layout/AlternatingHexagons"/>
    <dgm:cxn modelId="{2A9ECBFC-7919-4029-A234-B2AEB2100790}" type="presParOf" srcId="{B4FA4C41-EDB1-41F6-A39D-8B85A065E086}" destId="{1360E447-CD19-493A-853F-82315D0DE9AF}" srcOrd="0" destOrd="0" presId="urn:microsoft.com/office/officeart/2008/layout/AlternatingHexagons"/>
    <dgm:cxn modelId="{72E07ED8-3145-4E17-BE71-A2F185E95525}" type="presParOf" srcId="{1360E447-CD19-493A-853F-82315D0DE9AF}" destId="{9BB694F6-0817-42BD-91E1-F996C563A1D5}" srcOrd="0" destOrd="0" presId="urn:microsoft.com/office/officeart/2008/layout/AlternatingHexagons"/>
    <dgm:cxn modelId="{F221D688-4774-4C3F-8352-081DF651682E}" type="presParOf" srcId="{1360E447-CD19-493A-853F-82315D0DE9AF}" destId="{2124B6E1-428D-4B08-A5C8-39B070C051E1}" srcOrd="1" destOrd="0" presId="urn:microsoft.com/office/officeart/2008/layout/AlternatingHexagons"/>
    <dgm:cxn modelId="{2DFEBA49-B933-46AE-8D2D-38A365C76C42}" type="presParOf" srcId="{1360E447-CD19-493A-853F-82315D0DE9AF}" destId="{23B60809-6CD7-43DE-A64A-F407348487B7}" srcOrd="2" destOrd="0" presId="urn:microsoft.com/office/officeart/2008/layout/AlternatingHexagons"/>
    <dgm:cxn modelId="{997A54A9-6550-45DF-AFEA-FD2CAA9BC93F}" type="presParOf" srcId="{1360E447-CD19-493A-853F-82315D0DE9AF}" destId="{21629CE2-7338-4E61-A1A5-4948308CD595}" srcOrd="3" destOrd="0" presId="urn:microsoft.com/office/officeart/2008/layout/AlternatingHexagons"/>
    <dgm:cxn modelId="{3E5B70CD-33BA-413E-A54B-C53FC4385A49}" type="presParOf" srcId="{1360E447-CD19-493A-853F-82315D0DE9AF}" destId="{122E5C62-1E2E-4E39-8EDA-A09CE13B4A17}" srcOrd="4" destOrd="0" presId="urn:microsoft.com/office/officeart/2008/layout/AlternatingHexagons"/>
    <dgm:cxn modelId="{9F4B48C9-9F2F-4F69-B2D0-D18FD125272E}" type="presParOf" srcId="{B4FA4C41-EDB1-41F6-A39D-8B85A065E086}" destId="{FB45E8DE-075B-4594-8AA2-5323F2E3CF13}" srcOrd="1" destOrd="0" presId="urn:microsoft.com/office/officeart/2008/layout/AlternatingHexagons"/>
    <dgm:cxn modelId="{45EAA0E3-71C5-4BD2-BB9E-84E1087AEEE7}" type="presParOf" srcId="{B4FA4C41-EDB1-41F6-A39D-8B85A065E086}" destId="{AD40A424-1EC7-4857-99DE-1C1E5EC3A8C4}" srcOrd="2" destOrd="0" presId="urn:microsoft.com/office/officeart/2008/layout/AlternatingHexagons"/>
    <dgm:cxn modelId="{F486B058-ECD2-443F-A4BE-8828C1FB931D}" type="presParOf" srcId="{AD40A424-1EC7-4857-99DE-1C1E5EC3A8C4}" destId="{FC0A5124-FB3F-4801-AF93-19A9AD604C10}" srcOrd="0" destOrd="0" presId="urn:microsoft.com/office/officeart/2008/layout/AlternatingHexagons"/>
    <dgm:cxn modelId="{563AFECD-E40E-4102-8F35-2D6F5AA78B17}" type="presParOf" srcId="{AD40A424-1EC7-4857-99DE-1C1E5EC3A8C4}" destId="{2F8886F2-062D-43C3-B833-19ABC3494F14}" srcOrd="1" destOrd="0" presId="urn:microsoft.com/office/officeart/2008/layout/AlternatingHexagons"/>
    <dgm:cxn modelId="{32791499-05A8-439D-BAA2-14ACC8D5771C}" type="presParOf" srcId="{AD40A424-1EC7-4857-99DE-1C1E5EC3A8C4}" destId="{4358D435-5086-4EFC-A6E9-AE63AAA935D1}" srcOrd="2" destOrd="0" presId="urn:microsoft.com/office/officeart/2008/layout/AlternatingHexagons"/>
    <dgm:cxn modelId="{4548178D-CD8E-4103-8990-5AA61210741A}" type="presParOf" srcId="{AD40A424-1EC7-4857-99DE-1C1E5EC3A8C4}" destId="{FC1F090E-026C-43A1-9440-5D6142D11110}" srcOrd="3" destOrd="0" presId="urn:microsoft.com/office/officeart/2008/layout/AlternatingHexagons"/>
    <dgm:cxn modelId="{89A3EDB6-F9B9-4973-98FB-E03C21F093F7}" type="presParOf" srcId="{AD40A424-1EC7-4857-99DE-1C1E5EC3A8C4}" destId="{B4344AC3-DD42-4CEC-9B89-33573110BDAA}" srcOrd="4" destOrd="0" presId="urn:microsoft.com/office/officeart/2008/layout/AlternatingHexagons"/>
    <dgm:cxn modelId="{5FC2FD82-C9F0-43CD-94D9-3E2D7513282A}" type="presParOf" srcId="{B4FA4C41-EDB1-41F6-A39D-8B85A065E086}" destId="{786B0F11-6A7C-4F1B-8BED-04FD368D501A}" srcOrd="3" destOrd="0" presId="urn:microsoft.com/office/officeart/2008/layout/AlternatingHexagons"/>
    <dgm:cxn modelId="{2058E9E1-DE6F-4330-8856-5F25AFF5576F}" type="presParOf" srcId="{B4FA4C41-EDB1-41F6-A39D-8B85A065E086}" destId="{84DAA616-3FAA-406F-95FC-A5A79696B97A}" srcOrd="4" destOrd="0" presId="urn:microsoft.com/office/officeart/2008/layout/AlternatingHexagons"/>
    <dgm:cxn modelId="{785B45B6-120A-423A-98CD-1937F6BAA354}" type="presParOf" srcId="{84DAA616-3FAA-406F-95FC-A5A79696B97A}" destId="{0DC8F6ED-0864-4027-ACD9-69CAF2D46496}" srcOrd="0" destOrd="0" presId="urn:microsoft.com/office/officeart/2008/layout/AlternatingHexagons"/>
    <dgm:cxn modelId="{541BA906-7315-4EBC-BBDF-EAF38B5974C2}" type="presParOf" srcId="{84DAA616-3FAA-406F-95FC-A5A79696B97A}" destId="{A48FF165-E763-4A48-ADE6-84BF8A53F937}" srcOrd="1" destOrd="0" presId="urn:microsoft.com/office/officeart/2008/layout/AlternatingHexagons"/>
    <dgm:cxn modelId="{E24C14E8-39FF-4F02-BE2B-DD4BA2DCBAA2}" type="presParOf" srcId="{84DAA616-3FAA-406F-95FC-A5A79696B97A}" destId="{0C3C410A-1101-41E9-B775-865A03B18F88}" srcOrd="2" destOrd="0" presId="urn:microsoft.com/office/officeart/2008/layout/AlternatingHexagons"/>
    <dgm:cxn modelId="{12A230B5-C922-4C78-9DBD-F3BF8C512D2E}" type="presParOf" srcId="{84DAA616-3FAA-406F-95FC-A5A79696B97A}" destId="{97A1B4A9-5DD9-41A4-91E0-60B2BECC12F8}" srcOrd="3" destOrd="0" presId="urn:microsoft.com/office/officeart/2008/layout/AlternatingHexagons"/>
    <dgm:cxn modelId="{F25F5EF1-EE8E-4F4D-AEB3-3D7416A63C9A}" type="presParOf" srcId="{84DAA616-3FAA-406F-95FC-A5A79696B97A}" destId="{93BC6E91-7844-4F95-9303-65FDB132C12E}" srcOrd="4" destOrd="0" presId="urn:microsoft.com/office/officeart/2008/layout/AlternatingHexagons"/>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B0C55A-E62D-4F65-BD75-F52878BCB7B3}">
      <dsp:nvSpPr>
        <dsp:cNvPr id="0" name=""/>
        <dsp:cNvSpPr/>
      </dsp:nvSpPr>
      <dsp:spPr>
        <a:xfrm rot="5400000">
          <a:off x="1837016" y="831551"/>
          <a:ext cx="1206500" cy="1049655"/>
        </a:xfrm>
        <a:prstGeom prst="hexagon">
          <a:avLst>
            <a:gd name="adj" fmla="val 2500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glow rad="228600">
            <a:schemeClr val="accent3">
              <a:satMod val="175000"/>
              <a:alpha val="40000"/>
            </a:schemeClr>
          </a:glo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u="sng" kern="1200" dirty="0">
              <a:solidFill>
                <a:srgbClr val="C00000"/>
              </a:solidFill>
            </a:rPr>
            <a:t>NCTS</a:t>
          </a:r>
        </a:p>
      </dsp:txBody>
      <dsp:txXfrm rot="-5400000">
        <a:off x="2079009" y="941142"/>
        <a:ext cx="722513" cy="830474"/>
      </dsp:txXfrm>
    </dsp:sp>
    <dsp:sp modelId="{100732FA-BB5C-471C-8394-8E86310DF26B}">
      <dsp:nvSpPr>
        <dsp:cNvPr id="0" name=""/>
        <dsp:cNvSpPr/>
      </dsp:nvSpPr>
      <dsp:spPr>
        <a:xfrm>
          <a:off x="2996946" y="994429"/>
          <a:ext cx="1346454" cy="723900"/>
        </a:xfrm>
        <a:prstGeom prst="rect">
          <a:avLst/>
        </a:prstGeom>
        <a:noFill/>
        <a:ln>
          <a:noFill/>
        </a:ln>
        <a:effectLst/>
      </dsp:spPr>
      <dsp:style>
        <a:lnRef idx="0">
          <a:scrgbClr r="0" g="0" b="0"/>
        </a:lnRef>
        <a:fillRef idx="0">
          <a:scrgbClr r="0" g="0" b="0"/>
        </a:fillRef>
        <a:effectRef idx="0">
          <a:scrgbClr r="0" g="0" b="0"/>
        </a:effectRef>
        <a:fontRef idx="minor"/>
      </dsp:style>
    </dsp:sp>
    <dsp:sp modelId="{D987C025-EF50-44C1-B8BD-C8E2DA1B4B7B}">
      <dsp:nvSpPr>
        <dsp:cNvPr id="0" name=""/>
        <dsp:cNvSpPr/>
      </dsp:nvSpPr>
      <dsp:spPr>
        <a:xfrm rot="5400000">
          <a:off x="703389" y="831551"/>
          <a:ext cx="1206500" cy="1049655"/>
        </a:xfrm>
        <a:prstGeom prst="hexagon">
          <a:avLst>
            <a:gd name="adj" fmla="val 2500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US" sz="1600" kern="1200" dirty="0"/>
            <a:t>SEED+</a:t>
          </a:r>
        </a:p>
      </dsp:txBody>
      <dsp:txXfrm rot="-5400000">
        <a:off x="945382" y="941142"/>
        <a:ext cx="722513" cy="830474"/>
      </dsp:txXfrm>
    </dsp:sp>
    <dsp:sp modelId="{85EEE12C-D3DE-41E3-8E16-35FF47052913}">
      <dsp:nvSpPr>
        <dsp:cNvPr id="0" name=""/>
        <dsp:cNvSpPr/>
      </dsp:nvSpPr>
      <dsp:spPr>
        <a:xfrm rot="5400000">
          <a:off x="1309513" y="1865823"/>
          <a:ext cx="1206500" cy="1049655"/>
        </a:xfrm>
        <a:prstGeom prst="hexagon">
          <a:avLst>
            <a:gd name="adj" fmla="val 25000"/>
            <a:gd name="vf" fmla="val 115470"/>
          </a:avLst>
        </a:prstGeom>
        <a:solidFill>
          <a:schemeClr val="accent3">
            <a:lumMod val="50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chemeClr val="bg1"/>
              </a:solidFill>
            </a:rPr>
            <a:t>EU</a:t>
          </a:r>
        </a:p>
      </dsp:txBody>
      <dsp:txXfrm rot="-5400000">
        <a:off x="1551506" y="1975414"/>
        <a:ext cx="722513" cy="830474"/>
      </dsp:txXfrm>
    </dsp:sp>
    <dsp:sp modelId="{B572A26C-13FF-4BDB-83AA-D3068D62DB71}">
      <dsp:nvSpPr>
        <dsp:cNvPr id="0" name=""/>
        <dsp:cNvSpPr/>
      </dsp:nvSpPr>
      <dsp:spPr>
        <a:xfrm>
          <a:off x="0" y="2018506"/>
          <a:ext cx="1303020" cy="7239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r" defTabSz="444500">
            <a:lnSpc>
              <a:spcPct val="90000"/>
            </a:lnSpc>
            <a:spcBef>
              <a:spcPct val="0"/>
            </a:spcBef>
            <a:spcAft>
              <a:spcPct val="35000"/>
            </a:spcAft>
            <a:buNone/>
          </a:pPr>
          <a:endParaRPr lang="en-US" sz="1000" kern="1200"/>
        </a:p>
      </dsp:txBody>
      <dsp:txXfrm>
        <a:off x="0" y="2018506"/>
        <a:ext cx="1303020" cy="723900"/>
      </dsp:txXfrm>
    </dsp:sp>
    <dsp:sp modelId="{8454B6C5-2214-445D-BDD8-DF99067C8303}">
      <dsp:nvSpPr>
        <dsp:cNvPr id="0" name=""/>
        <dsp:cNvSpPr/>
      </dsp:nvSpPr>
      <dsp:spPr>
        <a:xfrm rot="5400000">
          <a:off x="167331" y="1865823"/>
          <a:ext cx="1206500" cy="1049655"/>
        </a:xfrm>
        <a:prstGeom prst="hexagon">
          <a:avLst>
            <a:gd name="adj" fmla="val 2500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r>
            <a:rPr lang="en-US" sz="1200" kern="1200" dirty="0"/>
            <a:t>Express shipments</a:t>
          </a:r>
        </a:p>
      </dsp:txBody>
      <dsp:txXfrm rot="-5400000">
        <a:off x="409324" y="1975414"/>
        <a:ext cx="722513" cy="830474"/>
      </dsp:txXfrm>
    </dsp:sp>
    <dsp:sp modelId="{99806FB7-F9F6-496B-A3CC-00BC772472AB}">
      <dsp:nvSpPr>
        <dsp:cNvPr id="0" name=""/>
        <dsp:cNvSpPr/>
      </dsp:nvSpPr>
      <dsp:spPr>
        <a:xfrm rot="5400000">
          <a:off x="1837016" y="2879706"/>
          <a:ext cx="1206500" cy="1049655"/>
        </a:xfrm>
        <a:prstGeom prst="hexagon">
          <a:avLst>
            <a:gd name="adj" fmla="val 2500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t>CEFTA Facilitation of Trade</a:t>
          </a:r>
        </a:p>
      </dsp:txBody>
      <dsp:txXfrm rot="-5400000">
        <a:off x="2079009" y="2989297"/>
        <a:ext cx="722513" cy="830474"/>
      </dsp:txXfrm>
    </dsp:sp>
    <dsp:sp modelId="{43FB4300-FC21-4DAB-92EC-25F5775737B4}">
      <dsp:nvSpPr>
        <dsp:cNvPr id="0" name=""/>
        <dsp:cNvSpPr/>
      </dsp:nvSpPr>
      <dsp:spPr>
        <a:xfrm>
          <a:off x="2996946" y="3042583"/>
          <a:ext cx="1346454" cy="723900"/>
        </a:xfrm>
        <a:prstGeom prst="rect">
          <a:avLst/>
        </a:prstGeom>
        <a:noFill/>
        <a:ln>
          <a:noFill/>
        </a:ln>
        <a:effectLst/>
      </dsp:spPr>
      <dsp:style>
        <a:lnRef idx="0">
          <a:scrgbClr r="0" g="0" b="0"/>
        </a:lnRef>
        <a:fillRef idx="0">
          <a:scrgbClr r="0" g="0" b="0"/>
        </a:fillRef>
        <a:effectRef idx="0">
          <a:scrgbClr r="0" g="0" b="0"/>
        </a:effectRef>
        <a:fontRef idx="minor"/>
      </dsp:style>
    </dsp:sp>
    <dsp:sp modelId="{A10A75C7-AD85-4FDE-9369-409F8AAE19C7}">
      <dsp:nvSpPr>
        <dsp:cNvPr id="0" name=""/>
        <dsp:cNvSpPr/>
      </dsp:nvSpPr>
      <dsp:spPr>
        <a:xfrm rot="5400000">
          <a:off x="703389" y="2879706"/>
          <a:ext cx="1206500" cy="1049655"/>
        </a:xfrm>
        <a:prstGeom prst="hexagon">
          <a:avLst>
            <a:gd name="adj" fmla="val 2500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r>
            <a:rPr lang="en-US" sz="900" kern="1200" dirty="0"/>
            <a:t>Regional validation of AEO programs</a:t>
          </a:r>
        </a:p>
      </dsp:txBody>
      <dsp:txXfrm rot="-5400000">
        <a:off x="945382" y="2989297"/>
        <a:ext cx="722513" cy="83047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B694F6-0817-42BD-91E1-F996C563A1D5}">
      <dsp:nvSpPr>
        <dsp:cNvPr id="0" name=""/>
        <dsp:cNvSpPr/>
      </dsp:nvSpPr>
      <dsp:spPr>
        <a:xfrm rot="5400000">
          <a:off x="1806131" y="734149"/>
          <a:ext cx="1186215" cy="1032007"/>
        </a:xfrm>
        <a:prstGeom prst="hexagon">
          <a:avLst>
            <a:gd name="adj" fmla="val 2500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t>Simplified procedures</a:t>
          </a:r>
        </a:p>
      </dsp:txBody>
      <dsp:txXfrm rot="-5400000">
        <a:off x="2044056" y="841897"/>
        <a:ext cx="710365" cy="816511"/>
      </dsp:txXfrm>
    </dsp:sp>
    <dsp:sp modelId="{2124B6E1-428D-4B08-A5C8-39B070C051E1}">
      <dsp:nvSpPr>
        <dsp:cNvPr id="0" name=""/>
        <dsp:cNvSpPr/>
      </dsp:nvSpPr>
      <dsp:spPr>
        <a:xfrm>
          <a:off x="2946558" y="894288"/>
          <a:ext cx="1323816" cy="711729"/>
        </a:xfrm>
        <a:prstGeom prst="rect">
          <a:avLst/>
        </a:prstGeom>
        <a:noFill/>
        <a:ln>
          <a:noFill/>
        </a:ln>
        <a:effectLst/>
      </dsp:spPr>
      <dsp:style>
        <a:lnRef idx="0">
          <a:scrgbClr r="0" g="0" b="0"/>
        </a:lnRef>
        <a:fillRef idx="0">
          <a:scrgbClr r="0" g="0" b="0"/>
        </a:fillRef>
        <a:effectRef idx="0">
          <a:scrgbClr r="0" g="0" b="0"/>
        </a:effectRef>
        <a:fontRef idx="minor"/>
      </dsp:style>
    </dsp:sp>
    <dsp:sp modelId="{122E5C62-1E2E-4E39-8EDA-A09CE13B4A17}">
      <dsp:nvSpPr>
        <dsp:cNvPr id="0" name=""/>
        <dsp:cNvSpPr/>
      </dsp:nvSpPr>
      <dsp:spPr>
        <a:xfrm rot="5400000">
          <a:off x="691563" y="734149"/>
          <a:ext cx="1186215" cy="1032007"/>
        </a:xfrm>
        <a:prstGeom prst="hexagon">
          <a:avLst>
            <a:gd name="adj" fmla="val 2500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r>
            <a:rPr lang="en-US" sz="1200" kern="1200" dirty="0"/>
            <a:t>NTFC support</a:t>
          </a:r>
        </a:p>
      </dsp:txBody>
      <dsp:txXfrm rot="-5400000">
        <a:off x="929488" y="841897"/>
        <a:ext cx="710365" cy="816511"/>
      </dsp:txXfrm>
    </dsp:sp>
    <dsp:sp modelId="{FC0A5124-FB3F-4801-AF93-19A9AD604C10}">
      <dsp:nvSpPr>
        <dsp:cNvPr id="0" name=""/>
        <dsp:cNvSpPr/>
      </dsp:nvSpPr>
      <dsp:spPr>
        <a:xfrm rot="5400000">
          <a:off x="1246712" y="1741008"/>
          <a:ext cx="1186215" cy="1032007"/>
        </a:xfrm>
        <a:prstGeom prst="hexagon">
          <a:avLst>
            <a:gd name="adj" fmla="val 25000"/>
            <a:gd name="vf" fmla="val 115470"/>
          </a:avLst>
        </a:prstGeom>
        <a:solidFill>
          <a:schemeClr val="accent3">
            <a:lumMod val="50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WBG IFC</a:t>
          </a:r>
        </a:p>
      </dsp:txBody>
      <dsp:txXfrm rot="-5400000">
        <a:off x="1484637" y="1848756"/>
        <a:ext cx="710365" cy="816511"/>
      </dsp:txXfrm>
    </dsp:sp>
    <dsp:sp modelId="{2F8886F2-062D-43C3-B833-19ABC3494F14}">
      <dsp:nvSpPr>
        <dsp:cNvPr id="0" name=""/>
        <dsp:cNvSpPr/>
      </dsp:nvSpPr>
      <dsp:spPr>
        <a:xfrm>
          <a:off x="0" y="1901147"/>
          <a:ext cx="1281112" cy="711729"/>
        </a:xfrm>
        <a:prstGeom prst="rect">
          <a:avLst/>
        </a:prstGeom>
        <a:noFill/>
        <a:ln>
          <a:noFill/>
        </a:ln>
        <a:effectLst/>
      </dsp:spPr>
      <dsp:style>
        <a:lnRef idx="0">
          <a:scrgbClr r="0" g="0" b="0"/>
        </a:lnRef>
        <a:fillRef idx="0">
          <a:scrgbClr r="0" g="0" b="0"/>
        </a:fillRef>
        <a:effectRef idx="0">
          <a:scrgbClr r="0" g="0" b="0"/>
        </a:effectRef>
        <a:fontRef idx="minor"/>
      </dsp:style>
    </dsp:sp>
    <dsp:sp modelId="{B4344AC3-DD42-4CEC-9B89-33573110BDAA}">
      <dsp:nvSpPr>
        <dsp:cNvPr id="0" name=""/>
        <dsp:cNvSpPr/>
      </dsp:nvSpPr>
      <dsp:spPr>
        <a:xfrm rot="5400000">
          <a:off x="2361280" y="1741008"/>
          <a:ext cx="1186215" cy="1032007"/>
        </a:xfrm>
        <a:prstGeom prst="hexagon">
          <a:avLst>
            <a:gd name="adj" fmla="val 2500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US" sz="1600" kern="1200" dirty="0"/>
            <a:t>RM</a:t>
          </a:r>
        </a:p>
      </dsp:txBody>
      <dsp:txXfrm rot="-5400000">
        <a:off x="2599205" y="1848756"/>
        <a:ext cx="710365" cy="816511"/>
      </dsp:txXfrm>
    </dsp:sp>
    <dsp:sp modelId="{0DC8F6ED-0864-4027-ACD9-69CAF2D46496}">
      <dsp:nvSpPr>
        <dsp:cNvPr id="0" name=""/>
        <dsp:cNvSpPr/>
      </dsp:nvSpPr>
      <dsp:spPr>
        <a:xfrm rot="5400000">
          <a:off x="1806131" y="2747868"/>
          <a:ext cx="1186215" cy="1032007"/>
        </a:xfrm>
        <a:prstGeom prst="hexagon">
          <a:avLst>
            <a:gd name="adj" fmla="val 2500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PCC</a:t>
          </a:r>
        </a:p>
      </dsp:txBody>
      <dsp:txXfrm rot="-5400000">
        <a:off x="2044056" y="2855616"/>
        <a:ext cx="710365" cy="816511"/>
      </dsp:txXfrm>
    </dsp:sp>
    <dsp:sp modelId="{A48FF165-E763-4A48-ADE6-84BF8A53F937}">
      <dsp:nvSpPr>
        <dsp:cNvPr id="0" name=""/>
        <dsp:cNvSpPr/>
      </dsp:nvSpPr>
      <dsp:spPr>
        <a:xfrm>
          <a:off x="2946558" y="2908007"/>
          <a:ext cx="1323816" cy="711729"/>
        </a:xfrm>
        <a:prstGeom prst="rect">
          <a:avLst/>
        </a:prstGeom>
        <a:noFill/>
        <a:ln>
          <a:noFill/>
        </a:ln>
        <a:effectLst/>
      </dsp:spPr>
      <dsp:style>
        <a:lnRef idx="0">
          <a:scrgbClr r="0" g="0" b="0"/>
        </a:lnRef>
        <a:fillRef idx="0">
          <a:scrgbClr r="0" g="0" b="0"/>
        </a:fillRef>
        <a:effectRef idx="0">
          <a:scrgbClr r="0" g="0" b="0"/>
        </a:effectRef>
        <a:fontRef idx="minor"/>
      </dsp:style>
    </dsp:sp>
    <dsp:sp modelId="{93BC6E91-7844-4F95-9303-65FDB132C12E}">
      <dsp:nvSpPr>
        <dsp:cNvPr id="0" name=""/>
        <dsp:cNvSpPr/>
      </dsp:nvSpPr>
      <dsp:spPr>
        <a:xfrm rot="5400000">
          <a:off x="691563" y="2747868"/>
          <a:ext cx="1186215" cy="1032007"/>
        </a:xfrm>
        <a:prstGeom prst="hexagon">
          <a:avLst>
            <a:gd name="adj" fmla="val 2500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US" sz="1600" kern="1200" dirty="0"/>
            <a:t>TRS</a:t>
          </a:r>
        </a:p>
      </dsp:txBody>
      <dsp:txXfrm rot="-5400000">
        <a:off x="929488" y="2855616"/>
        <a:ext cx="710365" cy="816511"/>
      </dsp:txXfrm>
    </dsp:sp>
  </dsp:spTree>
</dsp:drawing>
</file>

<file path=ppt/diagrams/layout1.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883"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sr-Latn-CS"/>
              <a:t>Ministry of Finance Montenegro</a:t>
            </a:r>
          </a:p>
        </p:txBody>
      </p:sp>
      <p:sp>
        <p:nvSpPr>
          <p:cNvPr id="1048884"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BD78174-A499-4C1E-BC46-F1B84CF3D6B5}" type="datetimeFigureOut">
              <a:rPr lang="sr-Latn-CS" smtClean="0"/>
              <a:t>14.10.2019.</a:t>
            </a:fld>
            <a:endParaRPr lang="sr-Latn-CS"/>
          </a:p>
        </p:txBody>
      </p:sp>
      <p:sp>
        <p:nvSpPr>
          <p:cNvPr id="1048885"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sr-Latn-CS"/>
          </a:p>
        </p:txBody>
      </p:sp>
      <p:sp>
        <p:nvSpPr>
          <p:cNvPr id="1048886"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47C3281-60DB-449E-BFDC-A00C4AD795C3}" type="slidenum">
              <a:rPr lang="sr-Latn-CS" smtClean="0"/>
              <a:t>‹#›</a:t>
            </a:fld>
            <a:endParaRPr lang="sr-Latn-CS"/>
          </a:p>
        </p:txBody>
      </p:sp>
    </p:spTree>
    <p:extLst>
      <p:ext uri="{BB962C8B-B14F-4D97-AF65-F5344CB8AC3E}">
        <p14:creationId xmlns:p14="http://schemas.microsoft.com/office/powerpoint/2010/main" val="275350635"/>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877"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sr-Latn-CS"/>
              <a:t>Ministry of Finance Montenegro</a:t>
            </a:r>
          </a:p>
        </p:txBody>
      </p:sp>
      <p:sp>
        <p:nvSpPr>
          <p:cNvPr id="1048878"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3715CEA-69B8-4EE9-87D3-EA8C1D14A272}" type="datetimeFigureOut">
              <a:rPr lang="sr-Latn-CS" smtClean="0"/>
              <a:t>14.10.2019.</a:t>
            </a:fld>
            <a:endParaRPr lang="sr-Latn-CS"/>
          </a:p>
        </p:txBody>
      </p:sp>
      <p:sp>
        <p:nvSpPr>
          <p:cNvPr id="1048879"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r-Latn-CS"/>
          </a:p>
        </p:txBody>
      </p:sp>
      <p:sp>
        <p:nvSpPr>
          <p:cNvPr id="1048880"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1048881"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r-Latn-CS"/>
          </a:p>
        </p:txBody>
      </p:sp>
      <p:sp>
        <p:nvSpPr>
          <p:cNvPr id="1048882"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77EB29-A833-4B8B-ACB6-7667009AF53D}" type="slidenum">
              <a:rPr lang="sr-Latn-CS" smtClean="0"/>
              <a:t>‹#›</a:t>
            </a:fld>
            <a:endParaRPr lang="sr-Latn-CS"/>
          </a:p>
        </p:txBody>
      </p:sp>
    </p:spTree>
    <p:extLst>
      <p:ext uri="{BB962C8B-B14F-4D97-AF65-F5344CB8AC3E}">
        <p14:creationId xmlns:p14="http://schemas.microsoft.com/office/powerpoint/2010/main" val="3284422290"/>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5" name="Slide Image Placeholder 1"/>
          <p:cNvSpPr>
            <a:spLocks noGrp="1" noRot="1" noChangeAspect="1"/>
          </p:cNvSpPr>
          <p:nvPr>
            <p:ph type="sldImg"/>
          </p:nvPr>
        </p:nvSpPr>
        <p:spPr/>
      </p:sp>
      <p:sp>
        <p:nvSpPr>
          <p:cNvPr id="1048596" name="Notes Placeholder 2"/>
          <p:cNvSpPr>
            <a:spLocks noGrp="1"/>
          </p:cNvSpPr>
          <p:nvPr>
            <p:ph type="body" idx="1"/>
          </p:nvPr>
        </p:nvSpPr>
        <p:spPr/>
        <p:txBody>
          <a:bodyPr>
            <a:normAutofit/>
          </a:bodyPr>
          <a:lstStyle/>
          <a:p>
            <a:endParaRPr lang="sr-Latn-CS"/>
          </a:p>
        </p:txBody>
      </p:sp>
      <p:sp>
        <p:nvSpPr>
          <p:cNvPr id="1048597" name="Header Placeholder 3"/>
          <p:cNvSpPr>
            <a:spLocks noGrp="1"/>
          </p:cNvSpPr>
          <p:nvPr>
            <p:ph type="hdr" sz="quarter" idx="10"/>
          </p:nvPr>
        </p:nvSpPr>
        <p:spPr/>
        <p:txBody>
          <a:bodyPr/>
          <a:lstStyle/>
          <a:p>
            <a:r>
              <a:rPr lang="sr-Latn-CS"/>
              <a:t>Ministry of Finance Montenegro</a:t>
            </a:r>
          </a:p>
        </p:txBody>
      </p:sp>
    </p:spTree>
    <p:extLst>
      <p:ext uri="{BB962C8B-B14F-4D97-AF65-F5344CB8AC3E}">
        <p14:creationId xmlns:p14="http://schemas.microsoft.com/office/powerpoint/2010/main" val="13443585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D41147D-B567-4F25-A120-D35734486D9D}" type="slidenum">
              <a:rPr lang="en-US" smtClean="0"/>
              <a:pPr>
                <a:defRPr/>
              </a:pPr>
              <a:t>2</a:t>
            </a:fld>
            <a:endParaRPr lang="en-US" dirty="0"/>
          </a:p>
        </p:txBody>
      </p:sp>
    </p:spTree>
    <p:extLst>
      <p:ext uri="{BB962C8B-B14F-4D97-AF65-F5344CB8AC3E}">
        <p14:creationId xmlns:p14="http://schemas.microsoft.com/office/powerpoint/2010/main" val="35273568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D41147D-B567-4F25-A120-D35734486D9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622817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D41147D-B567-4F25-A120-D35734486D9D}" type="slidenum">
              <a:rPr lang="en-US" smtClean="0">
                <a:solidFill>
                  <a:prstClr val="black"/>
                </a:solidFill>
              </a:rPr>
              <a:pPr>
                <a:defRPr/>
              </a:pPr>
              <a:t>4</a:t>
            </a:fld>
            <a:endParaRPr lang="en-US" dirty="0">
              <a:solidFill>
                <a:prstClr val="black"/>
              </a:solidFill>
            </a:endParaRPr>
          </a:p>
        </p:txBody>
      </p:sp>
    </p:spTree>
    <p:extLst>
      <p:ext uri="{BB962C8B-B14F-4D97-AF65-F5344CB8AC3E}">
        <p14:creationId xmlns:p14="http://schemas.microsoft.com/office/powerpoint/2010/main" val="5083320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sr-Latn-CS"/>
              <a:t>Ministry of Finance Montenegro</a:t>
            </a:r>
          </a:p>
        </p:txBody>
      </p:sp>
    </p:spTree>
    <p:extLst>
      <p:ext uri="{BB962C8B-B14F-4D97-AF65-F5344CB8AC3E}">
        <p14:creationId xmlns:p14="http://schemas.microsoft.com/office/powerpoint/2010/main" val="13302934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sr-Latn-CS"/>
              <a:t>Ministry of Finance Montenegro</a:t>
            </a:r>
          </a:p>
        </p:txBody>
      </p:sp>
    </p:spTree>
    <p:extLst>
      <p:ext uri="{BB962C8B-B14F-4D97-AF65-F5344CB8AC3E}">
        <p14:creationId xmlns:p14="http://schemas.microsoft.com/office/powerpoint/2010/main" val="21975331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48790"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048791"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048792" name="Date Placeholder 29"/>
          <p:cNvSpPr>
            <a:spLocks noGrp="1"/>
          </p:cNvSpPr>
          <p:nvPr>
            <p:ph type="dt" sz="half" idx="10"/>
          </p:nvPr>
        </p:nvSpPr>
        <p:spPr/>
        <p:txBody>
          <a:bodyPr/>
          <a:lstStyle/>
          <a:p>
            <a:endParaRPr lang="sr-Latn-CS"/>
          </a:p>
        </p:txBody>
      </p:sp>
      <p:sp>
        <p:nvSpPr>
          <p:cNvPr id="1048793" name="Footer Placeholder 18"/>
          <p:cNvSpPr>
            <a:spLocks noGrp="1"/>
          </p:cNvSpPr>
          <p:nvPr>
            <p:ph type="ftr" sz="quarter" idx="11"/>
          </p:nvPr>
        </p:nvSpPr>
        <p:spPr/>
        <p:txBody>
          <a:bodyPr/>
          <a:lstStyle/>
          <a:p>
            <a:r>
              <a:rPr lang="en-US"/>
              <a:t>Ministry of Finance of Montenegro</a:t>
            </a:r>
            <a:endParaRPr lang="sr-Latn-CS"/>
          </a:p>
        </p:txBody>
      </p:sp>
      <p:sp>
        <p:nvSpPr>
          <p:cNvPr id="1048794" name="Slide Number Placeholder 26"/>
          <p:cNvSpPr>
            <a:spLocks noGrp="1"/>
          </p:cNvSpPr>
          <p:nvPr>
            <p:ph type="sldNum" sz="quarter" idx="12"/>
          </p:nvPr>
        </p:nvSpPr>
        <p:spPr/>
        <p:txBody>
          <a:bodyPr/>
          <a:lstStyle/>
          <a:p>
            <a:fld id="{F482A5DD-F4D7-4059-953B-1EE9B737CE16}" type="slidenum">
              <a:rPr lang="sr-Latn-CS" smtClean="0"/>
              <a:t>‹#›</a:t>
            </a:fld>
            <a:endParaRPr lang="sr-Latn-C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1048810" name="Title 1"/>
          <p:cNvSpPr>
            <a:spLocks noGrp="1"/>
          </p:cNvSpPr>
          <p:nvPr>
            <p:ph type="title"/>
          </p:nvPr>
        </p:nvSpPr>
        <p:spPr/>
        <p:txBody>
          <a:bodyPr/>
          <a:lstStyle/>
          <a:p>
            <a:r>
              <a:rPr kumimoji="0" lang="en-US"/>
              <a:t>Click to edit Master title style</a:t>
            </a:r>
          </a:p>
        </p:txBody>
      </p:sp>
      <p:sp>
        <p:nvSpPr>
          <p:cNvPr id="1048811"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812" name="Date Placeholder 3"/>
          <p:cNvSpPr>
            <a:spLocks noGrp="1"/>
          </p:cNvSpPr>
          <p:nvPr>
            <p:ph type="dt" sz="half" idx="10"/>
          </p:nvPr>
        </p:nvSpPr>
        <p:spPr/>
        <p:txBody>
          <a:bodyPr/>
          <a:lstStyle/>
          <a:p>
            <a:endParaRPr lang="sr-Latn-CS"/>
          </a:p>
        </p:txBody>
      </p:sp>
      <p:sp>
        <p:nvSpPr>
          <p:cNvPr id="1048813" name="Footer Placeholder 4"/>
          <p:cNvSpPr>
            <a:spLocks noGrp="1"/>
          </p:cNvSpPr>
          <p:nvPr>
            <p:ph type="ftr" sz="quarter" idx="11"/>
          </p:nvPr>
        </p:nvSpPr>
        <p:spPr/>
        <p:txBody>
          <a:bodyPr/>
          <a:lstStyle/>
          <a:p>
            <a:r>
              <a:rPr lang="en-US"/>
              <a:t>Ministry of Finance of Montenegro</a:t>
            </a:r>
            <a:endParaRPr lang="sr-Latn-CS"/>
          </a:p>
        </p:txBody>
      </p:sp>
      <p:sp>
        <p:nvSpPr>
          <p:cNvPr id="1048814" name="Slide Number Placeholder 5"/>
          <p:cNvSpPr>
            <a:spLocks noGrp="1"/>
          </p:cNvSpPr>
          <p:nvPr>
            <p:ph type="sldNum" sz="quarter" idx="12"/>
          </p:nvPr>
        </p:nvSpPr>
        <p:spPr/>
        <p:txBody>
          <a:bodyPr/>
          <a:lstStyle/>
          <a:p>
            <a:fld id="{F482A5DD-F4D7-4059-953B-1EE9B737CE16}" type="slidenum">
              <a:rPr lang="sr-Latn-CS" smtClean="0"/>
              <a:t>‹#›</a:t>
            </a:fld>
            <a:endParaRPr lang="sr-Latn-C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04878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104878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784" name="Date Placeholder 3"/>
          <p:cNvSpPr>
            <a:spLocks noGrp="1"/>
          </p:cNvSpPr>
          <p:nvPr>
            <p:ph type="dt" sz="half" idx="10"/>
          </p:nvPr>
        </p:nvSpPr>
        <p:spPr/>
        <p:txBody>
          <a:bodyPr/>
          <a:lstStyle/>
          <a:p>
            <a:endParaRPr lang="sr-Latn-CS"/>
          </a:p>
        </p:txBody>
      </p:sp>
      <p:sp>
        <p:nvSpPr>
          <p:cNvPr id="1048785" name="Footer Placeholder 4"/>
          <p:cNvSpPr>
            <a:spLocks noGrp="1"/>
          </p:cNvSpPr>
          <p:nvPr>
            <p:ph type="ftr" sz="quarter" idx="11"/>
          </p:nvPr>
        </p:nvSpPr>
        <p:spPr/>
        <p:txBody>
          <a:bodyPr/>
          <a:lstStyle/>
          <a:p>
            <a:r>
              <a:rPr lang="en-US"/>
              <a:t>Ministry of Finance of Montenegro</a:t>
            </a:r>
            <a:endParaRPr lang="sr-Latn-CS"/>
          </a:p>
        </p:txBody>
      </p:sp>
      <p:sp>
        <p:nvSpPr>
          <p:cNvPr id="1048786" name="Slide Number Placeholder 5"/>
          <p:cNvSpPr>
            <a:spLocks noGrp="1"/>
          </p:cNvSpPr>
          <p:nvPr>
            <p:ph type="sldNum" sz="quarter" idx="12"/>
          </p:nvPr>
        </p:nvSpPr>
        <p:spPr/>
        <p:txBody>
          <a:bodyPr/>
          <a:lstStyle/>
          <a:p>
            <a:fld id="{F482A5DD-F4D7-4059-953B-1EE9B737CE16}" type="slidenum">
              <a:rPr lang="sr-Latn-CS" smtClean="0"/>
              <a:t>‹#›</a:t>
            </a:fld>
            <a:endParaRPr lang="sr-Latn-C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able of Contents">
    <p:spTree>
      <p:nvGrpSpPr>
        <p:cNvPr id="1" name=""/>
        <p:cNvGrpSpPr/>
        <p:nvPr/>
      </p:nvGrpSpPr>
      <p:grpSpPr>
        <a:xfrm>
          <a:off x="0" y="0"/>
          <a:ext cx="0" cy="0"/>
          <a:chOff x="0" y="0"/>
          <a:chExt cx="0" cy="0"/>
        </a:xfrm>
      </p:grpSpPr>
      <p:sp>
        <p:nvSpPr>
          <p:cNvPr id="4" name="Rectangle 9"/>
          <p:cNvSpPr>
            <a:spLocks noChangeArrowheads="1"/>
          </p:cNvSpPr>
          <p:nvPr/>
        </p:nvSpPr>
        <p:spPr bwMode="auto">
          <a:xfrm>
            <a:off x="0" y="1100138"/>
            <a:ext cx="9144000" cy="176212"/>
          </a:xfrm>
          <a:prstGeom prst="rect">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dirty="0">
              <a:solidFill>
                <a:schemeClr val="bg1"/>
              </a:solidFill>
            </a:endParaRPr>
          </a:p>
        </p:txBody>
      </p:sp>
      <p:sp>
        <p:nvSpPr>
          <p:cNvPr id="2" name="Title 1"/>
          <p:cNvSpPr>
            <a:spLocks noGrp="1"/>
          </p:cNvSpPr>
          <p:nvPr>
            <p:ph type="title"/>
          </p:nvPr>
        </p:nvSpPr>
        <p:spPr>
          <a:xfrm>
            <a:off x="356934" y="301626"/>
            <a:ext cx="8462029" cy="756707"/>
          </a:xfrm>
        </p:spPr>
        <p:txBody>
          <a:bodyPr anchor="b"/>
          <a:lstStyle>
            <a:lvl1pPr>
              <a:defRPr sz="2200" b="0" i="0">
                <a:solidFill>
                  <a:schemeClr val="tx1"/>
                </a:solidFill>
              </a:defRPr>
            </a:lvl1pPr>
          </a:lstStyle>
          <a:p>
            <a:r>
              <a:rPr lang="en-US"/>
              <a:t>Click to edit Master title style</a:t>
            </a:r>
            <a:endParaRPr lang="en-US" dirty="0"/>
          </a:p>
        </p:txBody>
      </p:sp>
      <p:sp>
        <p:nvSpPr>
          <p:cNvPr id="7" name="Text Placeholder 6"/>
          <p:cNvSpPr>
            <a:spLocks noGrp="1"/>
          </p:cNvSpPr>
          <p:nvPr>
            <p:ph type="body" sz="quarter" idx="13"/>
          </p:nvPr>
        </p:nvSpPr>
        <p:spPr>
          <a:xfrm>
            <a:off x="349250" y="1598613"/>
            <a:ext cx="8477250" cy="4613804"/>
          </a:xfrm>
        </p:spPr>
        <p:txBody>
          <a:bodyPr>
            <a:normAutofit/>
          </a:bodyPr>
          <a:lstStyle>
            <a:lvl1pPr>
              <a:lnSpc>
                <a:spcPct val="100000"/>
              </a:lnSpc>
              <a:spcBef>
                <a:spcPts val="2400"/>
              </a:spcBef>
              <a:tabLst>
                <a:tab pos="8402638" algn="r"/>
              </a:tabLst>
              <a:defRPr lang="en-US" sz="1600" smtClean="0"/>
            </a:lvl1pPr>
          </a:lstStyle>
          <a:p>
            <a:pPr lvl="0"/>
            <a:r>
              <a:rPr lang="en-US"/>
              <a:t>Click to edit Master text styles</a:t>
            </a:r>
          </a:p>
          <a:p>
            <a:pPr lvl="1"/>
            <a:r>
              <a:rPr lang="en-US"/>
              <a:t>Second level</a:t>
            </a:r>
          </a:p>
          <a:p>
            <a:pPr lvl="2"/>
            <a:r>
              <a:rPr lang="en-US"/>
              <a:t>Third level</a:t>
            </a:r>
          </a:p>
        </p:txBody>
      </p:sp>
      <p:sp>
        <p:nvSpPr>
          <p:cNvPr id="5" name="Footer Placeholder 5"/>
          <p:cNvSpPr>
            <a:spLocks noGrp="1"/>
          </p:cNvSpPr>
          <p:nvPr>
            <p:ph type="ftr" sz="quarter" idx="14"/>
          </p:nvPr>
        </p:nvSpPr>
        <p:spPr/>
        <p:txBody>
          <a:bodyPr/>
          <a:lstStyle>
            <a:lvl1pPr>
              <a:defRPr/>
            </a:lvl1pPr>
          </a:lstStyle>
          <a:p>
            <a:pPr>
              <a:defRPr/>
            </a:pPr>
            <a:r>
              <a:rPr lang="en-US" dirty="0"/>
              <a:t>Presentation Title</a:t>
            </a:r>
          </a:p>
        </p:txBody>
      </p:sp>
      <p:sp>
        <p:nvSpPr>
          <p:cNvPr id="6" name="Slide Number Placeholder 7"/>
          <p:cNvSpPr>
            <a:spLocks noGrp="1"/>
          </p:cNvSpPr>
          <p:nvPr>
            <p:ph type="sldNum" sz="quarter" idx="15"/>
          </p:nvPr>
        </p:nvSpPr>
        <p:spPr/>
        <p:txBody>
          <a:bodyPr/>
          <a:lstStyle>
            <a:lvl1pPr>
              <a:defRPr/>
            </a:lvl1pPr>
          </a:lstStyle>
          <a:p>
            <a:pPr>
              <a:defRPr/>
            </a:pPr>
            <a:fld id="{E23517BC-A664-4FBA-A7F3-21A4DB90D06D}" type="slidenum">
              <a:rPr lang="en-US"/>
              <a:pPr>
                <a:defRPr/>
              </a:pPr>
              <a:t>‹#›</a:t>
            </a:fld>
            <a:endParaRPr lang="en-US" dirty="0"/>
          </a:p>
        </p:txBody>
      </p:sp>
    </p:spTree>
    <p:extLst>
      <p:ext uri="{BB962C8B-B14F-4D97-AF65-F5344CB8AC3E}">
        <p14:creationId xmlns:p14="http://schemas.microsoft.com/office/powerpoint/2010/main" val="10849636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48843"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048844"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048845" name="Date Placeholder 29"/>
          <p:cNvSpPr>
            <a:spLocks noGrp="1"/>
          </p:cNvSpPr>
          <p:nvPr>
            <p:ph type="dt" sz="half" idx="10"/>
          </p:nvPr>
        </p:nvSpPr>
        <p:spPr/>
        <p:txBody>
          <a:bodyPr/>
          <a:lstStyle/>
          <a:p>
            <a:endParaRPr lang="sr-Latn-CS"/>
          </a:p>
        </p:txBody>
      </p:sp>
      <p:sp>
        <p:nvSpPr>
          <p:cNvPr id="1048846" name="Footer Placeholder 18"/>
          <p:cNvSpPr>
            <a:spLocks noGrp="1"/>
          </p:cNvSpPr>
          <p:nvPr>
            <p:ph type="ftr" sz="quarter" idx="11"/>
          </p:nvPr>
        </p:nvSpPr>
        <p:spPr/>
        <p:txBody>
          <a:bodyPr/>
          <a:lstStyle/>
          <a:p>
            <a:r>
              <a:rPr lang="en-US"/>
              <a:t>Ministry of Finance of Montenegro</a:t>
            </a:r>
            <a:endParaRPr lang="sr-Latn-CS"/>
          </a:p>
        </p:txBody>
      </p:sp>
      <p:sp>
        <p:nvSpPr>
          <p:cNvPr id="1048847" name="Slide Number Placeholder 26"/>
          <p:cNvSpPr>
            <a:spLocks noGrp="1"/>
          </p:cNvSpPr>
          <p:nvPr>
            <p:ph type="sldNum" sz="quarter" idx="12"/>
          </p:nvPr>
        </p:nvSpPr>
        <p:spPr/>
        <p:txBody>
          <a:bodyPr/>
          <a:lstStyle/>
          <a:p>
            <a:fld id="{F482A5DD-F4D7-4059-953B-1EE9B737CE16}" type="slidenum">
              <a:rPr lang="sr-Latn-CS" smtClean="0"/>
              <a:t>‹#›</a:t>
            </a:fld>
            <a:endParaRPr lang="sr-Latn-CS"/>
          </a:p>
        </p:txBody>
      </p:sp>
    </p:spTree>
  </p:cSld>
  <p:clrMapOvr>
    <a:overrideClrMapping bg1="dk1" tx1="lt1" bg2="dk2" tx2="lt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1048706" name="Title 1"/>
          <p:cNvSpPr>
            <a:spLocks noGrp="1"/>
          </p:cNvSpPr>
          <p:nvPr>
            <p:ph type="title"/>
          </p:nvPr>
        </p:nvSpPr>
        <p:spPr/>
        <p:txBody>
          <a:bodyPr/>
          <a:lstStyle/>
          <a:p>
            <a:r>
              <a:rPr kumimoji="0" lang="en-US"/>
              <a:t>Click to edit Master title style</a:t>
            </a:r>
          </a:p>
        </p:txBody>
      </p:sp>
      <p:sp>
        <p:nvSpPr>
          <p:cNvPr id="1048707"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708" name="Date Placeholder 3"/>
          <p:cNvSpPr>
            <a:spLocks noGrp="1"/>
          </p:cNvSpPr>
          <p:nvPr>
            <p:ph type="dt" sz="half" idx="10"/>
          </p:nvPr>
        </p:nvSpPr>
        <p:spPr/>
        <p:txBody>
          <a:bodyPr/>
          <a:lstStyle/>
          <a:p>
            <a:endParaRPr lang="sr-Latn-CS"/>
          </a:p>
        </p:txBody>
      </p:sp>
      <p:sp>
        <p:nvSpPr>
          <p:cNvPr id="1048709" name="Footer Placeholder 4"/>
          <p:cNvSpPr>
            <a:spLocks noGrp="1"/>
          </p:cNvSpPr>
          <p:nvPr>
            <p:ph type="ftr" sz="quarter" idx="11"/>
          </p:nvPr>
        </p:nvSpPr>
        <p:spPr/>
        <p:txBody>
          <a:bodyPr/>
          <a:lstStyle/>
          <a:p>
            <a:r>
              <a:rPr lang="en-US"/>
              <a:t>Ministry of Finance of Montenegro</a:t>
            </a:r>
            <a:endParaRPr lang="sr-Latn-CS"/>
          </a:p>
        </p:txBody>
      </p:sp>
      <p:sp>
        <p:nvSpPr>
          <p:cNvPr id="1048710" name="Slide Number Placeholder 5"/>
          <p:cNvSpPr>
            <a:spLocks noGrp="1"/>
          </p:cNvSpPr>
          <p:nvPr>
            <p:ph type="sldNum" sz="quarter" idx="12"/>
          </p:nvPr>
        </p:nvSpPr>
        <p:spPr/>
        <p:txBody>
          <a:bodyPr/>
          <a:lstStyle/>
          <a:p>
            <a:fld id="{F482A5DD-F4D7-4059-953B-1EE9B737CE16}" type="slidenum">
              <a:rPr lang="sr-Latn-CS" smtClean="0"/>
              <a:t>‹#›</a:t>
            </a:fld>
            <a:endParaRPr lang="sr-Latn-C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048815"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048816"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048817" name="Date Placeholder 3"/>
          <p:cNvSpPr>
            <a:spLocks noGrp="1"/>
          </p:cNvSpPr>
          <p:nvPr>
            <p:ph type="dt" sz="half" idx="10"/>
          </p:nvPr>
        </p:nvSpPr>
        <p:spPr/>
        <p:txBody>
          <a:bodyPr/>
          <a:lstStyle/>
          <a:p>
            <a:endParaRPr lang="sr-Latn-CS"/>
          </a:p>
        </p:txBody>
      </p:sp>
      <p:sp>
        <p:nvSpPr>
          <p:cNvPr id="1048818" name="Footer Placeholder 4"/>
          <p:cNvSpPr>
            <a:spLocks noGrp="1"/>
          </p:cNvSpPr>
          <p:nvPr>
            <p:ph type="ftr" sz="quarter" idx="11"/>
          </p:nvPr>
        </p:nvSpPr>
        <p:spPr/>
        <p:txBody>
          <a:bodyPr/>
          <a:lstStyle/>
          <a:p>
            <a:r>
              <a:rPr lang="en-US"/>
              <a:t>Ministry of Finance of Montenegro</a:t>
            </a:r>
            <a:endParaRPr lang="sr-Latn-CS"/>
          </a:p>
        </p:txBody>
      </p:sp>
      <p:sp>
        <p:nvSpPr>
          <p:cNvPr id="1048819" name="Slide Number Placeholder 5"/>
          <p:cNvSpPr>
            <a:spLocks noGrp="1"/>
          </p:cNvSpPr>
          <p:nvPr>
            <p:ph type="sldNum" sz="quarter" idx="12"/>
          </p:nvPr>
        </p:nvSpPr>
        <p:spPr/>
        <p:txBody>
          <a:bodyPr/>
          <a:lstStyle/>
          <a:p>
            <a:fld id="{F482A5DD-F4D7-4059-953B-1EE9B737CE16}" type="slidenum">
              <a:rPr lang="sr-Latn-CS" smtClean="0"/>
              <a:t>‹#›</a:t>
            </a:fld>
            <a:endParaRPr lang="sr-Latn-CS"/>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1048831"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1048832"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833"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834" name="Date Placeholder 4"/>
          <p:cNvSpPr>
            <a:spLocks noGrp="1"/>
          </p:cNvSpPr>
          <p:nvPr>
            <p:ph type="dt" sz="half" idx="10"/>
          </p:nvPr>
        </p:nvSpPr>
        <p:spPr/>
        <p:txBody>
          <a:bodyPr/>
          <a:lstStyle/>
          <a:p>
            <a:endParaRPr lang="sr-Latn-CS"/>
          </a:p>
        </p:txBody>
      </p:sp>
      <p:sp>
        <p:nvSpPr>
          <p:cNvPr id="1048835" name="Footer Placeholder 5"/>
          <p:cNvSpPr>
            <a:spLocks noGrp="1"/>
          </p:cNvSpPr>
          <p:nvPr>
            <p:ph type="ftr" sz="quarter" idx="11"/>
          </p:nvPr>
        </p:nvSpPr>
        <p:spPr/>
        <p:txBody>
          <a:bodyPr/>
          <a:lstStyle/>
          <a:p>
            <a:r>
              <a:rPr lang="en-US"/>
              <a:t>Ministry of Finance of Montenegro</a:t>
            </a:r>
            <a:endParaRPr lang="sr-Latn-CS"/>
          </a:p>
        </p:txBody>
      </p:sp>
      <p:sp>
        <p:nvSpPr>
          <p:cNvPr id="1048836" name="Slide Number Placeholder 6"/>
          <p:cNvSpPr>
            <a:spLocks noGrp="1"/>
          </p:cNvSpPr>
          <p:nvPr>
            <p:ph type="sldNum" sz="quarter" idx="12"/>
          </p:nvPr>
        </p:nvSpPr>
        <p:spPr/>
        <p:txBody>
          <a:bodyPr/>
          <a:lstStyle/>
          <a:p>
            <a:fld id="{F482A5DD-F4D7-4059-953B-1EE9B737CE16}" type="slidenum">
              <a:rPr lang="sr-Latn-CS" smtClean="0"/>
              <a:t>‹#›</a:t>
            </a:fld>
            <a:endParaRPr lang="sr-Latn-C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48820" name="Title 1"/>
          <p:cNvSpPr>
            <a:spLocks noGrp="1"/>
          </p:cNvSpPr>
          <p:nvPr>
            <p:ph type="title"/>
          </p:nvPr>
        </p:nvSpPr>
        <p:spPr>
          <a:xfrm>
            <a:off x="457200" y="704088"/>
            <a:ext cx="8229600" cy="1143000"/>
          </a:xfrm>
        </p:spPr>
        <p:txBody>
          <a:bodyPr tIns="45720" anchor="b"/>
          <a:lstStyle/>
          <a:p>
            <a:r>
              <a:rPr kumimoji="0" lang="en-US"/>
              <a:t>Click to edit Master title style</a:t>
            </a:r>
          </a:p>
        </p:txBody>
      </p:sp>
      <p:sp>
        <p:nvSpPr>
          <p:cNvPr id="1048821"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1048822"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1048823"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824"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825" name="Date Placeholder 6"/>
          <p:cNvSpPr>
            <a:spLocks noGrp="1"/>
          </p:cNvSpPr>
          <p:nvPr>
            <p:ph type="dt" sz="half" idx="10"/>
          </p:nvPr>
        </p:nvSpPr>
        <p:spPr/>
        <p:txBody>
          <a:bodyPr/>
          <a:lstStyle/>
          <a:p>
            <a:endParaRPr lang="sr-Latn-CS"/>
          </a:p>
        </p:txBody>
      </p:sp>
      <p:sp>
        <p:nvSpPr>
          <p:cNvPr id="1048826" name="Footer Placeholder 7"/>
          <p:cNvSpPr>
            <a:spLocks noGrp="1"/>
          </p:cNvSpPr>
          <p:nvPr>
            <p:ph type="ftr" sz="quarter" idx="11"/>
          </p:nvPr>
        </p:nvSpPr>
        <p:spPr/>
        <p:txBody>
          <a:bodyPr/>
          <a:lstStyle/>
          <a:p>
            <a:r>
              <a:rPr lang="en-US"/>
              <a:t>Ministry of Finance of Montenegro</a:t>
            </a:r>
            <a:endParaRPr lang="sr-Latn-CS"/>
          </a:p>
        </p:txBody>
      </p:sp>
      <p:sp>
        <p:nvSpPr>
          <p:cNvPr id="1048827" name="Slide Number Placeholder 8"/>
          <p:cNvSpPr>
            <a:spLocks noGrp="1"/>
          </p:cNvSpPr>
          <p:nvPr>
            <p:ph type="sldNum" sz="quarter" idx="12"/>
          </p:nvPr>
        </p:nvSpPr>
        <p:spPr/>
        <p:txBody>
          <a:bodyPr/>
          <a:lstStyle/>
          <a:p>
            <a:fld id="{F482A5DD-F4D7-4059-953B-1EE9B737CE16}" type="slidenum">
              <a:rPr lang="sr-Latn-CS" smtClean="0"/>
              <a:t>‹#›</a:t>
            </a:fld>
            <a:endParaRPr lang="sr-Latn-C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1048848"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1048849" name="Date Placeholder 2"/>
          <p:cNvSpPr>
            <a:spLocks noGrp="1"/>
          </p:cNvSpPr>
          <p:nvPr>
            <p:ph type="dt" sz="half" idx="10"/>
          </p:nvPr>
        </p:nvSpPr>
        <p:spPr/>
        <p:txBody>
          <a:bodyPr/>
          <a:lstStyle/>
          <a:p>
            <a:endParaRPr lang="sr-Latn-CS"/>
          </a:p>
        </p:txBody>
      </p:sp>
      <p:sp>
        <p:nvSpPr>
          <p:cNvPr id="1048850" name="Footer Placeholder 3"/>
          <p:cNvSpPr>
            <a:spLocks noGrp="1"/>
          </p:cNvSpPr>
          <p:nvPr>
            <p:ph type="ftr" sz="quarter" idx="11"/>
          </p:nvPr>
        </p:nvSpPr>
        <p:spPr/>
        <p:txBody>
          <a:bodyPr/>
          <a:lstStyle/>
          <a:p>
            <a:r>
              <a:rPr lang="en-US"/>
              <a:t>Ministry of Finance of Montenegro</a:t>
            </a:r>
            <a:endParaRPr lang="sr-Latn-CS"/>
          </a:p>
        </p:txBody>
      </p:sp>
      <p:sp>
        <p:nvSpPr>
          <p:cNvPr id="1048851" name="Slide Number Placeholder 4"/>
          <p:cNvSpPr>
            <a:spLocks noGrp="1"/>
          </p:cNvSpPr>
          <p:nvPr>
            <p:ph type="sldNum" sz="quarter" idx="12"/>
          </p:nvPr>
        </p:nvSpPr>
        <p:spPr/>
        <p:txBody>
          <a:bodyPr/>
          <a:lstStyle/>
          <a:p>
            <a:fld id="{F482A5DD-F4D7-4059-953B-1EE9B737CE16}" type="slidenum">
              <a:rPr lang="sr-Latn-CS" smtClean="0"/>
              <a:t>‹#›</a:t>
            </a:fld>
            <a:endParaRPr lang="sr-Latn-C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48828" name="Date Placeholder 1"/>
          <p:cNvSpPr>
            <a:spLocks noGrp="1"/>
          </p:cNvSpPr>
          <p:nvPr>
            <p:ph type="dt" sz="half" idx="10"/>
          </p:nvPr>
        </p:nvSpPr>
        <p:spPr/>
        <p:txBody>
          <a:bodyPr/>
          <a:lstStyle/>
          <a:p>
            <a:endParaRPr lang="sr-Latn-CS"/>
          </a:p>
        </p:txBody>
      </p:sp>
      <p:sp>
        <p:nvSpPr>
          <p:cNvPr id="1048829" name="Footer Placeholder 2"/>
          <p:cNvSpPr>
            <a:spLocks noGrp="1"/>
          </p:cNvSpPr>
          <p:nvPr>
            <p:ph type="ftr" sz="quarter" idx="11"/>
          </p:nvPr>
        </p:nvSpPr>
        <p:spPr/>
        <p:txBody>
          <a:bodyPr/>
          <a:lstStyle/>
          <a:p>
            <a:r>
              <a:rPr lang="en-US"/>
              <a:t>Ministry of Finance of Montenegro</a:t>
            </a:r>
            <a:endParaRPr lang="sr-Latn-CS"/>
          </a:p>
        </p:txBody>
      </p:sp>
      <p:sp>
        <p:nvSpPr>
          <p:cNvPr id="1048830" name="Slide Number Placeholder 3"/>
          <p:cNvSpPr>
            <a:spLocks noGrp="1"/>
          </p:cNvSpPr>
          <p:nvPr>
            <p:ph type="sldNum" sz="quarter" idx="12"/>
          </p:nvPr>
        </p:nvSpPr>
        <p:spPr/>
        <p:txBody>
          <a:bodyPr/>
          <a:lstStyle/>
          <a:p>
            <a:fld id="{F482A5DD-F4D7-4059-953B-1EE9B737CE16}" type="slidenum">
              <a:rPr lang="sr-Latn-CS" smtClean="0"/>
              <a:t>‹#›</a:t>
            </a:fld>
            <a:endParaRPr lang="sr-Latn-C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1048617" name="Title 1"/>
          <p:cNvSpPr>
            <a:spLocks noGrp="1"/>
          </p:cNvSpPr>
          <p:nvPr>
            <p:ph type="title"/>
          </p:nvPr>
        </p:nvSpPr>
        <p:spPr/>
        <p:txBody>
          <a:bodyPr/>
          <a:lstStyle/>
          <a:p>
            <a:r>
              <a:rPr kumimoji="0" lang="en-US"/>
              <a:t>Click to edit Master title style</a:t>
            </a:r>
          </a:p>
        </p:txBody>
      </p:sp>
      <p:sp>
        <p:nvSpPr>
          <p:cNvPr id="1048618"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619" name="Date Placeholder 3"/>
          <p:cNvSpPr>
            <a:spLocks noGrp="1"/>
          </p:cNvSpPr>
          <p:nvPr>
            <p:ph type="dt" sz="half" idx="10"/>
          </p:nvPr>
        </p:nvSpPr>
        <p:spPr/>
        <p:txBody>
          <a:bodyPr/>
          <a:lstStyle/>
          <a:p>
            <a:endParaRPr lang="sr-Latn-CS"/>
          </a:p>
        </p:txBody>
      </p:sp>
      <p:sp>
        <p:nvSpPr>
          <p:cNvPr id="1048620" name="Footer Placeholder 4"/>
          <p:cNvSpPr>
            <a:spLocks noGrp="1"/>
          </p:cNvSpPr>
          <p:nvPr>
            <p:ph type="ftr" sz="quarter" idx="11"/>
          </p:nvPr>
        </p:nvSpPr>
        <p:spPr/>
        <p:txBody>
          <a:bodyPr/>
          <a:lstStyle/>
          <a:p>
            <a:r>
              <a:rPr lang="en-US"/>
              <a:t>Ministry of Finance of Montenegro</a:t>
            </a:r>
            <a:endParaRPr lang="sr-Latn-CS"/>
          </a:p>
        </p:txBody>
      </p:sp>
      <p:sp>
        <p:nvSpPr>
          <p:cNvPr id="1048621" name="Slide Number Placeholder 5"/>
          <p:cNvSpPr>
            <a:spLocks noGrp="1"/>
          </p:cNvSpPr>
          <p:nvPr>
            <p:ph type="sldNum" sz="quarter" idx="12"/>
          </p:nvPr>
        </p:nvSpPr>
        <p:spPr/>
        <p:txBody>
          <a:bodyPr/>
          <a:lstStyle/>
          <a:p>
            <a:fld id="{F482A5DD-F4D7-4059-953B-1EE9B737CE16}" type="slidenum">
              <a:rPr lang="sr-Latn-CS" smtClean="0"/>
              <a:t>‹#›</a:t>
            </a:fld>
            <a:endParaRPr lang="sr-Latn-C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48837"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1048838"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1048839"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840" name="Date Placeholder 4"/>
          <p:cNvSpPr>
            <a:spLocks noGrp="1"/>
          </p:cNvSpPr>
          <p:nvPr>
            <p:ph type="dt" sz="half" idx="10"/>
          </p:nvPr>
        </p:nvSpPr>
        <p:spPr/>
        <p:txBody>
          <a:bodyPr/>
          <a:lstStyle/>
          <a:p>
            <a:endParaRPr lang="sr-Latn-CS"/>
          </a:p>
        </p:txBody>
      </p:sp>
      <p:sp>
        <p:nvSpPr>
          <p:cNvPr id="1048841" name="Footer Placeholder 5"/>
          <p:cNvSpPr>
            <a:spLocks noGrp="1"/>
          </p:cNvSpPr>
          <p:nvPr>
            <p:ph type="ftr" sz="quarter" idx="11"/>
          </p:nvPr>
        </p:nvSpPr>
        <p:spPr/>
        <p:txBody>
          <a:bodyPr/>
          <a:lstStyle/>
          <a:p>
            <a:r>
              <a:rPr lang="en-US"/>
              <a:t>Ministry of Finance of Montenegro</a:t>
            </a:r>
            <a:endParaRPr lang="sr-Latn-CS"/>
          </a:p>
        </p:txBody>
      </p:sp>
      <p:sp>
        <p:nvSpPr>
          <p:cNvPr id="1048842" name="Slide Number Placeholder 6"/>
          <p:cNvSpPr>
            <a:spLocks noGrp="1"/>
          </p:cNvSpPr>
          <p:nvPr>
            <p:ph type="sldNum" sz="quarter" idx="12"/>
          </p:nvPr>
        </p:nvSpPr>
        <p:spPr/>
        <p:txBody>
          <a:bodyPr/>
          <a:lstStyle/>
          <a:p>
            <a:fld id="{F482A5DD-F4D7-4059-953B-1EE9B737CE16}" type="slidenum">
              <a:rPr lang="sr-Latn-CS" smtClean="0"/>
              <a:t>‹#›</a:t>
            </a:fld>
            <a:endParaRPr lang="sr-Latn-C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048857"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048858"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048859"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1048860"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48861" name="Date Placeholder 4"/>
          <p:cNvSpPr>
            <a:spLocks noGrp="1"/>
          </p:cNvSpPr>
          <p:nvPr>
            <p:ph type="dt" sz="half" idx="10"/>
          </p:nvPr>
        </p:nvSpPr>
        <p:spPr/>
        <p:txBody>
          <a:bodyPr/>
          <a:lstStyle/>
          <a:p>
            <a:endParaRPr lang="sr-Latn-CS"/>
          </a:p>
        </p:txBody>
      </p:sp>
      <p:sp>
        <p:nvSpPr>
          <p:cNvPr id="1048862" name="Footer Placeholder 5"/>
          <p:cNvSpPr>
            <a:spLocks noGrp="1"/>
          </p:cNvSpPr>
          <p:nvPr>
            <p:ph type="ftr" sz="quarter" idx="11"/>
          </p:nvPr>
        </p:nvSpPr>
        <p:spPr/>
        <p:txBody>
          <a:bodyPr/>
          <a:lstStyle/>
          <a:p>
            <a:r>
              <a:rPr lang="en-US"/>
              <a:t>Ministry of Finance of Montenegro</a:t>
            </a:r>
            <a:endParaRPr lang="sr-Latn-CS"/>
          </a:p>
        </p:txBody>
      </p:sp>
      <p:sp>
        <p:nvSpPr>
          <p:cNvPr id="1048863" name="Slide Number Placeholder 6"/>
          <p:cNvSpPr>
            <a:spLocks noGrp="1"/>
          </p:cNvSpPr>
          <p:nvPr>
            <p:ph type="sldNum" sz="quarter" idx="12"/>
          </p:nvPr>
        </p:nvSpPr>
        <p:spPr>
          <a:xfrm>
            <a:off x="8077200" y="6356350"/>
            <a:ext cx="609600" cy="365125"/>
          </a:xfrm>
        </p:spPr>
        <p:txBody>
          <a:bodyPr/>
          <a:lstStyle/>
          <a:p>
            <a:fld id="{F482A5DD-F4D7-4059-953B-1EE9B737CE16}" type="slidenum">
              <a:rPr lang="sr-Latn-CS" smtClean="0"/>
              <a:t>‹#›</a:t>
            </a:fld>
            <a:endParaRPr lang="sr-Latn-CS"/>
          </a:p>
        </p:txBody>
      </p:sp>
      <p:sp>
        <p:nvSpPr>
          <p:cNvPr id="1048864"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a:t>Click icon to add picture</a:t>
            </a:r>
          </a:p>
        </p:txBody>
      </p:sp>
      <p:sp>
        <p:nvSpPr>
          <p:cNvPr id="1048865" name="Freeform 9"/>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048866" name="Freeform 10"/>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1048872" name="Title 1"/>
          <p:cNvSpPr>
            <a:spLocks noGrp="1"/>
          </p:cNvSpPr>
          <p:nvPr>
            <p:ph type="title"/>
          </p:nvPr>
        </p:nvSpPr>
        <p:spPr/>
        <p:txBody>
          <a:bodyPr/>
          <a:lstStyle/>
          <a:p>
            <a:r>
              <a:rPr kumimoji="0" lang="en-US"/>
              <a:t>Click to edit Master title style</a:t>
            </a:r>
          </a:p>
        </p:txBody>
      </p:sp>
      <p:sp>
        <p:nvSpPr>
          <p:cNvPr id="104887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874" name="Date Placeholder 3"/>
          <p:cNvSpPr>
            <a:spLocks noGrp="1"/>
          </p:cNvSpPr>
          <p:nvPr>
            <p:ph type="dt" sz="half" idx="10"/>
          </p:nvPr>
        </p:nvSpPr>
        <p:spPr/>
        <p:txBody>
          <a:bodyPr/>
          <a:lstStyle/>
          <a:p>
            <a:endParaRPr lang="sr-Latn-CS"/>
          </a:p>
        </p:txBody>
      </p:sp>
      <p:sp>
        <p:nvSpPr>
          <p:cNvPr id="1048875" name="Footer Placeholder 4"/>
          <p:cNvSpPr>
            <a:spLocks noGrp="1"/>
          </p:cNvSpPr>
          <p:nvPr>
            <p:ph type="ftr" sz="quarter" idx="11"/>
          </p:nvPr>
        </p:nvSpPr>
        <p:spPr/>
        <p:txBody>
          <a:bodyPr/>
          <a:lstStyle/>
          <a:p>
            <a:r>
              <a:rPr lang="en-US"/>
              <a:t>Ministry of Finance of Montenegro</a:t>
            </a:r>
            <a:endParaRPr lang="sr-Latn-CS"/>
          </a:p>
        </p:txBody>
      </p:sp>
      <p:sp>
        <p:nvSpPr>
          <p:cNvPr id="1048876" name="Slide Number Placeholder 5"/>
          <p:cNvSpPr>
            <a:spLocks noGrp="1"/>
          </p:cNvSpPr>
          <p:nvPr>
            <p:ph type="sldNum" sz="quarter" idx="12"/>
          </p:nvPr>
        </p:nvSpPr>
        <p:spPr/>
        <p:txBody>
          <a:bodyPr/>
          <a:lstStyle/>
          <a:p>
            <a:fld id="{F482A5DD-F4D7-4059-953B-1EE9B737CE16}" type="slidenum">
              <a:rPr lang="sr-Latn-CS" smtClean="0"/>
              <a:t>‹#›</a:t>
            </a:fld>
            <a:endParaRPr lang="sr-Latn-C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04885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104885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854" name="Date Placeholder 3"/>
          <p:cNvSpPr>
            <a:spLocks noGrp="1"/>
          </p:cNvSpPr>
          <p:nvPr>
            <p:ph type="dt" sz="half" idx="10"/>
          </p:nvPr>
        </p:nvSpPr>
        <p:spPr/>
        <p:txBody>
          <a:bodyPr/>
          <a:lstStyle/>
          <a:p>
            <a:endParaRPr lang="sr-Latn-CS"/>
          </a:p>
        </p:txBody>
      </p:sp>
      <p:sp>
        <p:nvSpPr>
          <p:cNvPr id="1048855" name="Footer Placeholder 4"/>
          <p:cNvSpPr>
            <a:spLocks noGrp="1"/>
          </p:cNvSpPr>
          <p:nvPr>
            <p:ph type="ftr" sz="quarter" idx="11"/>
          </p:nvPr>
        </p:nvSpPr>
        <p:spPr/>
        <p:txBody>
          <a:bodyPr/>
          <a:lstStyle/>
          <a:p>
            <a:r>
              <a:rPr lang="en-US"/>
              <a:t>Ministry of Finance of Montenegro</a:t>
            </a:r>
            <a:endParaRPr lang="sr-Latn-CS"/>
          </a:p>
        </p:txBody>
      </p:sp>
      <p:sp>
        <p:nvSpPr>
          <p:cNvPr id="1048856" name="Slide Number Placeholder 5"/>
          <p:cNvSpPr>
            <a:spLocks noGrp="1"/>
          </p:cNvSpPr>
          <p:nvPr>
            <p:ph type="sldNum" sz="quarter" idx="12"/>
          </p:nvPr>
        </p:nvSpPr>
        <p:spPr/>
        <p:txBody>
          <a:bodyPr/>
          <a:lstStyle/>
          <a:p>
            <a:fld id="{F482A5DD-F4D7-4059-953B-1EE9B737CE16}" type="slidenum">
              <a:rPr lang="sr-Latn-CS" smtClean="0"/>
              <a:t>‹#›</a:t>
            </a:fld>
            <a:endParaRPr lang="sr-Latn-C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userDrawn="1">
  <p:cSld name="Object only">
    <p:spTree>
      <p:nvGrpSpPr>
        <p:cNvPr id="1" name=""/>
        <p:cNvGrpSpPr/>
        <p:nvPr/>
      </p:nvGrpSpPr>
      <p:grpSpPr>
        <a:xfrm>
          <a:off x="0" y="0"/>
          <a:ext cx="0" cy="0"/>
          <a:chOff x="0" y="0"/>
          <a:chExt cx="0" cy="0"/>
        </a:xfrm>
      </p:grpSpPr>
      <p:sp>
        <p:nvSpPr>
          <p:cNvPr id="1048714" name="Content Placeholder 2"/>
          <p:cNvSpPr>
            <a:spLocks noGrp="1"/>
          </p:cNvSpPr>
          <p:nvPr>
            <p:ph idx="11"/>
          </p:nvPr>
        </p:nvSpPr>
        <p:spPr>
          <a:xfrm>
            <a:off x="468313" y="1646222"/>
            <a:ext cx="6696075" cy="4014803"/>
          </a:xfrm>
        </p:spPr>
        <p:txBody>
          <a:bodyPr>
            <a:normAutofit/>
          </a:bodyPr>
          <a:lstStyle>
            <a:lvl1pPr marL="0" indent="0">
              <a:buNone/>
              <a:defRPr sz="1800" baseline="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stStyle>
          <a:p>
            <a:pPr lvl="0"/>
            <a:r>
              <a:rPr lang="en-US"/>
              <a:t>Click to edit Master text styles</a:t>
            </a:r>
          </a:p>
        </p:txBody>
      </p:sp>
      <p:sp>
        <p:nvSpPr>
          <p:cNvPr id="1048715" name="Title 1"/>
          <p:cNvSpPr>
            <a:spLocks noGrp="1"/>
          </p:cNvSpPr>
          <p:nvPr>
            <p:ph type="title"/>
          </p:nvPr>
        </p:nvSpPr>
        <p:spPr>
          <a:xfrm>
            <a:off x="342928" y="532943"/>
            <a:ext cx="6821460" cy="538603"/>
          </a:xfrm>
        </p:spPr>
        <p:txBody>
          <a:bodyPr/>
          <a:lstStyle/>
          <a:p>
            <a:r>
              <a:rPr lang="en-US"/>
              <a:t>Click to edit Master title style</a:t>
            </a:r>
            <a:endParaRPr lang="en-GB"/>
          </a:p>
        </p:txBody>
      </p:sp>
      <p:sp>
        <p:nvSpPr>
          <p:cNvPr id="1048716" name="Slide Number Placeholder 5"/>
          <p:cNvSpPr>
            <a:spLocks noGrp="1"/>
          </p:cNvSpPr>
          <p:nvPr>
            <p:ph type="sldNum" sz="quarter" idx="12"/>
          </p:nvPr>
        </p:nvSpPr>
        <p:spPr/>
        <p:txBody>
          <a:bodyPr/>
          <a:lstStyle/>
          <a:p>
            <a:fld id="{87F7B89E-0CE1-4A77-A44A-1F4994030289}" type="slidenum">
              <a:rPr lang="en-US"/>
              <a:t>‹#›</a:t>
            </a:fld>
            <a:endParaRPr 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userDrawn="1">
  <p:cSld name="Table of Contents">
    <p:spTree>
      <p:nvGrpSpPr>
        <p:cNvPr id="1" name=""/>
        <p:cNvGrpSpPr/>
        <p:nvPr/>
      </p:nvGrpSpPr>
      <p:grpSpPr>
        <a:xfrm>
          <a:off x="0" y="0"/>
          <a:ext cx="0" cy="0"/>
          <a:chOff x="0" y="0"/>
          <a:chExt cx="0" cy="0"/>
        </a:xfrm>
      </p:grpSpPr>
      <p:sp>
        <p:nvSpPr>
          <p:cNvPr id="1048867" name="Rectangle 9"/>
          <p:cNvSpPr>
            <a:spLocks noChangeArrowheads="1"/>
          </p:cNvSpPr>
          <p:nvPr/>
        </p:nvSpPr>
        <p:spPr bwMode="auto">
          <a:xfrm>
            <a:off x="0" y="1100138"/>
            <a:ext cx="9144000" cy="176212"/>
          </a:xfrm>
          <a:prstGeom prst="rect">
            <a:avLst/>
          </a:prstGeom>
          <a:solidFill>
            <a:schemeClr val="bg2"/>
          </a:solidFill>
          <a:ln>
            <a:noFill/>
          </a:ln>
        </p:spPr>
        <p:txBody>
          <a:bodyPr/>
          <a:lstStyle/>
          <a:p>
            <a:pPr marL="115888" indent="-115888">
              <a:spcBef>
                <a:spcPct val="50000"/>
              </a:spcBef>
              <a:buFontTx/>
              <a:buChar char="•"/>
            </a:pPr>
            <a:endParaRPr lang="en-US" sz="1300" b="0" dirty="0">
              <a:solidFill>
                <a:schemeClr val="bg1"/>
              </a:solidFill>
            </a:endParaRPr>
          </a:p>
        </p:txBody>
      </p:sp>
      <p:sp>
        <p:nvSpPr>
          <p:cNvPr id="1048868" name="Title 1"/>
          <p:cNvSpPr>
            <a:spLocks noGrp="1"/>
          </p:cNvSpPr>
          <p:nvPr>
            <p:ph type="title"/>
          </p:nvPr>
        </p:nvSpPr>
        <p:spPr>
          <a:xfrm>
            <a:off x="356934" y="301626"/>
            <a:ext cx="8462029" cy="756707"/>
          </a:xfrm>
        </p:spPr>
        <p:txBody>
          <a:bodyPr anchor="b"/>
          <a:lstStyle>
            <a:lvl1pPr>
              <a:defRPr sz="2200" b="0" i="0">
                <a:solidFill>
                  <a:schemeClr val="tx1"/>
                </a:solidFill>
              </a:defRPr>
            </a:lvl1pPr>
          </a:lstStyle>
          <a:p>
            <a:r>
              <a:rPr lang="en-US"/>
              <a:t>Click to edit Master title style</a:t>
            </a:r>
            <a:endParaRPr lang="en-US" dirty="0"/>
          </a:p>
        </p:txBody>
      </p:sp>
      <p:sp>
        <p:nvSpPr>
          <p:cNvPr id="1048869" name="Text Placeholder 6"/>
          <p:cNvSpPr>
            <a:spLocks noGrp="1"/>
          </p:cNvSpPr>
          <p:nvPr>
            <p:ph type="body" sz="quarter" idx="13"/>
          </p:nvPr>
        </p:nvSpPr>
        <p:spPr>
          <a:xfrm>
            <a:off x="349250" y="1598613"/>
            <a:ext cx="8477250" cy="4613804"/>
          </a:xfrm>
        </p:spPr>
        <p:txBody>
          <a:bodyPr>
            <a:normAutofit/>
          </a:bodyPr>
          <a:lstStyle>
            <a:lvl1pPr>
              <a:lnSpc>
                <a:spcPct val="100000"/>
              </a:lnSpc>
              <a:spcBef>
                <a:spcPts val="2400"/>
              </a:spcBef>
              <a:tabLst>
                <a:tab pos="8402638" algn="r"/>
              </a:tabLst>
              <a:defRPr lang="en-US" sz="1600" smtClean="0"/>
            </a:lvl1pPr>
          </a:lstStyle>
          <a:p>
            <a:pPr lvl="0"/>
            <a:r>
              <a:rPr lang="en-US"/>
              <a:t>Click to edit Master text styles</a:t>
            </a:r>
          </a:p>
          <a:p>
            <a:pPr lvl="1"/>
            <a:r>
              <a:rPr lang="en-US"/>
              <a:t>Second level</a:t>
            </a:r>
          </a:p>
          <a:p>
            <a:pPr lvl="2"/>
            <a:r>
              <a:rPr lang="en-US"/>
              <a:t>Third level</a:t>
            </a:r>
          </a:p>
        </p:txBody>
      </p:sp>
      <p:sp>
        <p:nvSpPr>
          <p:cNvPr id="1048870" name="Footer Placeholder 5"/>
          <p:cNvSpPr>
            <a:spLocks noGrp="1"/>
          </p:cNvSpPr>
          <p:nvPr>
            <p:ph type="ftr" sz="quarter" idx="14"/>
          </p:nvPr>
        </p:nvSpPr>
        <p:spPr/>
        <p:txBody>
          <a:bodyPr/>
          <a:lstStyle/>
          <a:p>
            <a:r>
              <a:rPr lang="en-US" dirty="0"/>
              <a:t>Presentation Title</a:t>
            </a:r>
          </a:p>
        </p:txBody>
      </p:sp>
      <p:sp>
        <p:nvSpPr>
          <p:cNvPr id="1048871" name="Slide Number Placeholder 7"/>
          <p:cNvSpPr>
            <a:spLocks noGrp="1"/>
          </p:cNvSpPr>
          <p:nvPr>
            <p:ph type="sldNum" sz="quarter" idx="15"/>
          </p:nvPr>
        </p:nvSpPr>
        <p:spPr/>
        <p:txBody>
          <a:bodyPr/>
          <a:lstStyle/>
          <a:p>
            <a:fld id="{E23517BC-A664-4FBA-A7F3-21A4DB90D06D}" type="slidenum">
              <a:rPr lang="en-US"/>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048805"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048806"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048807" name="Date Placeholder 3"/>
          <p:cNvSpPr>
            <a:spLocks noGrp="1"/>
          </p:cNvSpPr>
          <p:nvPr>
            <p:ph type="dt" sz="half" idx="10"/>
          </p:nvPr>
        </p:nvSpPr>
        <p:spPr/>
        <p:txBody>
          <a:bodyPr/>
          <a:lstStyle/>
          <a:p>
            <a:endParaRPr lang="sr-Latn-CS"/>
          </a:p>
        </p:txBody>
      </p:sp>
      <p:sp>
        <p:nvSpPr>
          <p:cNvPr id="1048808" name="Footer Placeholder 4"/>
          <p:cNvSpPr>
            <a:spLocks noGrp="1"/>
          </p:cNvSpPr>
          <p:nvPr>
            <p:ph type="ftr" sz="quarter" idx="11"/>
          </p:nvPr>
        </p:nvSpPr>
        <p:spPr/>
        <p:txBody>
          <a:bodyPr/>
          <a:lstStyle/>
          <a:p>
            <a:r>
              <a:rPr lang="en-US"/>
              <a:t>Ministry of Finance of Montenegro</a:t>
            </a:r>
            <a:endParaRPr lang="sr-Latn-CS"/>
          </a:p>
        </p:txBody>
      </p:sp>
      <p:sp>
        <p:nvSpPr>
          <p:cNvPr id="1048809" name="Slide Number Placeholder 5"/>
          <p:cNvSpPr>
            <a:spLocks noGrp="1"/>
          </p:cNvSpPr>
          <p:nvPr>
            <p:ph type="sldNum" sz="quarter" idx="12"/>
          </p:nvPr>
        </p:nvSpPr>
        <p:spPr/>
        <p:txBody>
          <a:bodyPr/>
          <a:lstStyle/>
          <a:p>
            <a:fld id="{F482A5DD-F4D7-4059-953B-1EE9B737CE16}" type="slidenum">
              <a:rPr lang="sr-Latn-CS" smtClean="0"/>
              <a:t>‹#›</a:t>
            </a:fld>
            <a:endParaRPr lang="sr-Latn-C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1048585"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1048586"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587"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588" name="Date Placeholder 4"/>
          <p:cNvSpPr>
            <a:spLocks noGrp="1"/>
          </p:cNvSpPr>
          <p:nvPr>
            <p:ph type="dt" sz="half" idx="10"/>
          </p:nvPr>
        </p:nvSpPr>
        <p:spPr/>
        <p:txBody>
          <a:bodyPr/>
          <a:lstStyle/>
          <a:p>
            <a:endParaRPr lang="sr-Latn-CS"/>
          </a:p>
        </p:txBody>
      </p:sp>
      <p:sp>
        <p:nvSpPr>
          <p:cNvPr id="1048589" name="Footer Placeholder 5"/>
          <p:cNvSpPr>
            <a:spLocks noGrp="1"/>
          </p:cNvSpPr>
          <p:nvPr>
            <p:ph type="ftr" sz="quarter" idx="11"/>
          </p:nvPr>
        </p:nvSpPr>
        <p:spPr/>
        <p:txBody>
          <a:bodyPr/>
          <a:lstStyle/>
          <a:p>
            <a:r>
              <a:rPr lang="en-US"/>
              <a:t>Ministry of Finance of Montenegro</a:t>
            </a:r>
            <a:endParaRPr lang="sr-Latn-CS"/>
          </a:p>
        </p:txBody>
      </p:sp>
      <p:sp>
        <p:nvSpPr>
          <p:cNvPr id="1048590" name="Slide Number Placeholder 6"/>
          <p:cNvSpPr>
            <a:spLocks noGrp="1"/>
          </p:cNvSpPr>
          <p:nvPr>
            <p:ph type="sldNum" sz="quarter" idx="12"/>
          </p:nvPr>
        </p:nvSpPr>
        <p:spPr/>
        <p:txBody>
          <a:bodyPr/>
          <a:lstStyle/>
          <a:p>
            <a:fld id="{F482A5DD-F4D7-4059-953B-1EE9B737CE16}" type="slidenum">
              <a:rPr lang="sr-Latn-CS" smtClean="0"/>
              <a:t>‹#›</a:t>
            </a:fld>
            <a:endParaRPr lang="sr-Latn-C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48770" name="Title 1"/>
          <p:cNvSpPr>
            <a:spLocks noGrp="1"/>
          </p:cNvSpPr>
          <p:nvPr>
            <p:ph type="title"/>
          </p:nvPr>
        </p:nvSpPr>
        <p:spPr>
          <a:xfrm>
            <a:off x="457200" y="704088"/>
            <a:ext cx="8229600" cy="1143000"/>
          </a:xfrm>
        </p:spPr>
        <p:txBody>
          <a:bodyPr tIns="45720" anchor="b"/>
          <a:lstStyle/>
          <a:p>
            <a:r>
              <a:rPr kumimoji="0" lang="en-US"/>
              <a:t>Click to edit Master title style</a:t>
            </a:r>
          </a:p>
        </p:txBody>
      </p:sp>
      <p:sp>
        <p:nvSpPr>
          <p:cNvPr id="1048771"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1048772"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1048773"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774"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775" name="Date Placeholder 6"/>
          <p:cNvSpPr>
            <a:spLocks noGrp="1"/>
          </p:cNvSpPr>
          <p:nvPr>
            <p:ph type="dt" sz="half" idx="10"/>
          </p:nvPr>
        </p:nvSpPr>
        <p:spPr/>
        <p:txBody>
          <a:bodyPr/>
          <a:lstStyle/>
          <a:p>
            <a:endParaRPr lang="sr-Latn-CS"/>
          </a:p>
        </p:txBody>
      </p:sp>
      <p:sp>
        <p:nvSpPr>
          <p:cNvPr id="1048776" name="Footer Placeholder 7"/>
          <p:cNvSpPr>
            <a:spLocks noGrp="1"/>
          </p:cNvSpPr>
          <p:nvPr>
            <p:ph type="ftr" sz="quarter" idx="11"/>
          </p:nvPr>
        </p:nvSpPr>
        <p:spPr/>
        <p:txBody>
          <a:bodyPr/>
          <a:lstStyle/>
          <a:p>
            <a:r>
              <a:rPr lang="en-US"/>
              <a:t>Ministry of Finance of Montenegro</a:t>
            </a:r>
            <a:endParaRPr lang="sr-Latn-CS"/>
          </a:p>
        </p:txBody>
      </p:sp>
      <p:sp>
        <p:nvSpPr>
          <p:cNvPr id="1048777" name="Slide Number Placeholder 8"/>
          <p:cNvSpPr>
            <a:spLocks noGrp="1"/>
          </p:cNvSpPr>
          <p:nvPr>
            <p:ph type="sldNum" sz="quarter" idx="12"/>
          </p:nvPr>
        </p:nvSpPr>
        <p:spPr/>
        <p:txBody>
          <a:bodyPr/>
          <a:lstStyle/>
          <a:p>
            <a:fld id="{F482A5DD-F4D7-4059-953B-1EE9B737CE16}" type="slidenum">
              <a:rPr lang="sr-Latn-CS" smtClean="0"/>
              <a:t>‹#›</a:t>
            </a:fld>
            <a:endParaRPr lang="sr-Latn-C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1048778"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1048779" name="Date Placeholder 2"/>
          <p:cNvSpPr>
            <a:spLocks noGrp="1"/>
          </p:cNvSpPr>
          <p:nvPr>
            <p:ph type="dt" sz="half" idx="10"/>
          </p:nvPr>
        </p:nvSpPr>
        <p:spPr/>
        <p:txBody>
          <a:bodyPr/>
          <a:lstStyle/>
          <a:p>
            <a:endParaRPr lang="sr-Latn-CS"/>
          </a:p>
        </p:txBody>
      </p:sp>
      <p:sp>
        <p:nvSpPr>
          <p:cNvPr id="1048780" name="Footer Placeholder 3"/>
          <p:cNvSpPr>
            <a:spLocks noGrp="1"/>
          </p:cNvSpPr>
          <p:nvPr>
            <p:ph type="ftr" sz="quarter" idx="11"/>
          </p:nvPr>
        </p:nvSpPr>
        <p:spPr/>
        <p:txBody>
          <a:bodyPr/>
          <a:lstStyle/>
          <a:p>
            <a:r>
              <a:rPr lang="en-US"/>
              <a:t>Ministry of Finance of Montenegro</a:t>
            </a:r>
            <a:endParaRPr lang="sr-Latn-CS"/>
          </a:p>
        </p:txBody>
      </p:sp>
      <p:sp>
        <p:nvSpPr>
          <p:cNvPr id="1048781" name="Slide Number Placeholder 4"/>
          <p:cNvSpPr>
            <a:spLocks noGrp="1"/>
          </p:cNvSpPr>
          <p:nvPr>
            <p:ph type="sldNum" sz="quarter" idx="12"/>
          </p:nvPr>
        </p:nvSpPr>
        <p:spPr/>
        <p:txBody>
          <a:bodyPr/>
          <a:lstStyle/>
          <a:p>
            <a:fld id="{F482A5DD-F4D7-4059-953B-1EE9B737CE16}" type="slidenum">
              <a:rPr lang="sr-Latn-CS" smtClean="0"/>
              <a:t>‹#›</a:t>
            </a:fld>
            <a:endParaRPr lang="sr-Latn-C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48787" name="Date Placeholder 1"/>
          <p:cNvSpPr>
            <a:spLocks noGrp="1"/>
          </p:cNvSpPr>
          <p:nvPr>
            <p:ph type="dt" sz="half" idx="10"/>
          </p:nvPr>
        </p:nvSpPr>
        <p:spPr/>
        <p:txBody>
          <a:bodyPr/>
          <a:lstStyle/>
          <a:p>
            <a:endParaRPr lang="sr-Latn-CS"/>
          </a:p>
        </p:txBody>
      </p:sp>
      <p:sp>
        <p:nvSpPr>
          <p:cNvPr id="1048788" name="Footer Placeholder 2"/>
          <p:cNvSpPr>
            <a:spLocks noGrp="1"/>
          </p:cNvSpPr>
          <p:nvPr>
            <p:ph type="ftr" sz="quarter" idx="11"/>
          </p:nvPr>
        </p:nvSpPr>
        <p:spPr/>
        <p:txBody>
          <a:bodyPr/>
          <a:lstStyle/>
          <a:p>
            <a:r>
              <a:rPr lang="en-US"/>
              <a:t>Ministry of Finance of Montenegro</a:t>
            </a:r>
            <a:endParaRPr lang="sr-Latn-CS"/>
          </a:p>
        </p:txBody>
      </p:sp>
      <p:sp>
        <p:nvSpPr>
          <p:cNvPr id="1048789" name="Slide Number Placeholder 3"/>
          <p:cNvSpPr>
            <a:spLocks noGrp="1"/>
          </p:cNvSpPr>
          <p:nvPr>
            <p:ph type="sldNum" sz="quarter" idx="12"/>
          </p:nvPr>
        </p:nvSpPr>
        <p:spPr/>
        <p:txBody>
          <a:bodyPr/>
          <a:lstStyle/>
          <a:p>
            <a:fld id="{F482A5DD-F4D7-4059-953B-1EE9B737CE16}" type="slidenum">
              <a:rPr lang="sr-Latn-CS" smtClean="0"/>
              <a:t>‹#›</a:t>
            </a:fld>
            <a:endParaRPr lang="sr-Latn-C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48629"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1048630"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1048631"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632" name="Date Placeholder 4"/>
          <p:cNvSpPr>
            <a:spLocks noGrp="1"/>
          </p:cNvSpPr>
          <p:nvPr>
            <p:ph type="dt" sz="half" idx="10"/>
          </p:nvPr>
        </p:nvSpPr>
        <p:spPr/>
        <p:txBody>
          <a:bodyPr/>
          <a:lstStyle/>
          <a:p>
            <a:endParaRPr lang="sr-Latn-CS"/>
          </a:p>
        </p:txBody>
      </p:sp>
      <p:sp>
        <p:nvSpPr>
          <p:cNvPr id="1048633" name="Footer Placeholder 5"/>
          <p:cNvSpPr>
            <a:spLocks noGrp="1"/>
          </p:cNvSpPr>
          <p:nvPr>
            <p:ph type="ftr" sz="quarter" idx="11"/>
          </p:nvPr>
        </p:nvSpPr>
        <p:spPr/>
        <p:txBody>
          <a:bodyPr/>
          <a:lstStyle/>
          <a:p>
            <a:r>
              <a:rPr lang="en-US"/>
              <a:t>Ministry of Finance of Montenegro</a:t>
            </a:r>
            <a:endParaRPr lang="sr-Latn-CS"/>
          </a:p>
        </p:txBody>
      </p:sp>
      <p:sp>
        <p:nvSpPr>
          <p:cNvPr id="1048634" name="Slide Number Placeholder 6"/>
          <p:cNvSpPr>
            <a:spLocks noGrp="1"/>
          </p:cNvSpPr>
          <p:nvPr>
            <p:ph type="sldNum" sz="quarter" idx="12"/>
          </p:nvPr>
        </p:nvSpPr>
        <p:spPr/>
        <p:txBody>
          <a:bodyPr/>
          <a:lstStyle/>
          <a:p>
            <a:fld id="{F482A5DD-F4D7-4059-953B-1EE9B737CE16}" type="slidenum">
              <a:rPr lang="sr-Latn-CS" smtClean="0"/>
              <a:t>‹#›</a:t>
            </a:fld>
            <a:endParaRPr lang="sr-Latn-C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048795"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048796"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048797"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1048798"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48799" name="Date Placeholder 4"/>
          <p:cNvSpPr>
            <a:spLocks noGrp="1"/>
          </p:cNvSpPr>
          <p:nvPr>
            <p:ph type="dt" sz="half" idx="10"/>
          </p:nvPr>
        </p:nvSpPr>
        <p:spPr/>
        <p:txBody>
          <a:bodyPr/>
          <a:lstStyle/>
          <a:p>
            <a:endParaRPr lang="sr-Latn-CS"/>
          </a:p>
        </p:txBody>
      </p:sp>
      <p:sp>
        <p:nvSpPr>
          <p:cNvPr id="1048800" name="Footer Placeholder 5"/>
          <p:cNvSpPr>
            <a:spLocks noGrp="1"/>
          </p:cNvSpPr>
          <p:nvPr>
            <p:ph type="ftr" sz="quarter" idx="11"/>
          </p:nvPr>
        </p:nvSpPr>
        <p:spPr/>
        <p:txBody>
          <a:bodyPr/>
          <a:lstStyle/>
          <a:p>
            <a:r>
              <a:rPr lang="en-US"/>
              <a:t>Ministry of Finance of Montenegro</a:t>
            </a:r>
            <a:endParaRPr lang="sr-Latn-CS"/>
          </a:p>
        </p:txBody>
      </p:sp>
      <p:sp>
        <p:nvSpPr>
          <p:cNvPr id="1048801" name="Slide Number Placeholder 6"/>
          <p:cNvSpPr>
            <a:spLocks noGrp="1"/>
          </p:cNvSpPr>
          <p:nvPr>
            <p:ph type="sldNum" sz="quarter" idx="12"/>
          </p:nvPr>
        </p:nvSpPr>
        <p:spPr>
          <a:xfrm>
            <a:off x="8077200" y="6356350"/>
            <a:ext cx="609600" cy="365125"/>
          </a:xfrm>
        </p:spPr>
        <p:txBody>
          <a:bodyPr/>
          <a:lstStyle/>
          <a:p>
            <a:fld id="{F482A5DD-F4D7-4059-953B-1EE9B737CE16}" type="slidenum">
              <a:rPr lang="sr-Latn-CS" smtClean="0"/>
              <a:t>‹#›</a:t>
            </a:fld>
            <a:endParaRPr lang="sr-Latn-CS"/>
          </a:p>
        </p:txBody>
      </p:sp>
      <p:sp>
        <p:nvSpPr>
          <p:cNvPr id="1048802"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a:t>Click icon to add picture</a:t>
            </a:r>
          </a:p>
        </p:txBody>
      </p:sp>
      <p:sp>
        <p:nvSpPr>
          <p:cNvPr id="1048803" name="Freeform 9"/>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048804" name="Freeform 10"/>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048576" name="Freeform 6"/>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048577" name="Freeform 7"/>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048578"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1048579"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4858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sr-Latn-CS"/>
          </a:p>
        </p:txBody>
      </p:sp>
      <p:sp>
        <p:nvSpPr>
          <p:cNvPr id="1048581"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a:t>Ministry of Finance of Montenegro</a:t>
            </a:r>
            <a:endParaRPr lang="sr-Latn-CS"/>
          </a:p>
        </p:txBody>
      </p:sp>
      <p:sp>
        <p:nvSpPr>
          <p:cNvPr id="1048582"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482A5DD-F4D7-4059-953B-1EE9B737CE16}" type="slidenum">
              <a:rPr lang="sr-Latn-CS" smtClean="0"/>
              <a:t>‹#›</a:t>
            </a:fld>
            <a:endParaRPr lang="sr-Latn-CS"/>
          </a:p>
        </p:txBody>
      </p:sp>
      <p:grpSp>
        <p:nvGrpSpPr>
          <p:cNvPr id="15" name="Group 1"/>
          <p:cNvGrpSpPr/>
          <p:nvPr/>
        </p:nvGrpSpPr>
        <p:grpSpPr>
          <a:xfrm>
            <a:off x="-19017" y="202408"/>
            <a:ext cx="9180548" cy="649224"/>
            <a:chOff x="-19045" y="216550"/>
            <a:chExt cx="9180548" cy="649224"/>
          </a:xfrm>
        </p:grpSpPr>
        <p:sp>
          <p:nvSpPr>
            <p:cNvPr id="1048583" name="Freeform 11"/>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16000">
                    <a:schemeClr val="accent2">
                      <a:shade val="75000"/>
                      <a:alpha val="56000"/>
                    </a:schemeClr>
                  </a:gs>
                  <a:gs pos="74000">
                    <a:schemeClr val="accent3">
                      <a:shade val="75000"/>
                    </a:schemeClr>
                  </a:gs>
                  <a:gs pos="86000">
                    <a:schemeClr val="tx1">
                      <a:alpha val="29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48584" name="Freeform 12"/>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33000">
                    <a:schemeClr val="accent2">
                      <a:alpha val="56000"/>
                    </a:schemeClr>
                  </a:gs>
                  <a:gs pos="44000">
                    <a:schemeClr val="accent1"/>
                  </a:gs>
                  <a:gs pos="74000">
                    <a:schemeClr val="accent4"/>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704" r:id="rId12"/>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048697" name="Freeform 6"/>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048698" name="Freeform 7"/>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04869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104870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48701"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sr-Latn-CS"/>
          </a:p>
        </p:txBody>
      </p:sp>
      <p:sp>
        <p:nvSpPr>
          <p:cNvPr id="104870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a:t>Ministry of Finance of Montenegro</a:t>
            </a:r>
            <a:endParaRPr lang="sr-Latn-CS"/>
          </a:p>
        </p:txBody>
      </p:sp>
      <p:sp>
        <p:nvSpPr>
          <p:cNvPr id="1048703"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482A5DD-F4D7-4059-953B-1EE9B737CE16}" type="slidenum">
              <a:rPr lang="sr-Latn-CS" smtClean="0"/>
              <a:t>‹#›</a:t>
            </a:fld>
            <a:endParaRPr lang="sr-Latn-CS"/>
          </a:p>
        </p:txBody>
      </p:sp>
      <p:grpSp>
        <p:nvGrpSpPr>
          <p:cNvPr id="68" name="Group 1"/>
          <p:cNvGrpSpPr/>
          <p:nvPr/>
        </p:nvGrpSpPr>
        <p:grpSpPr>
          <a:xfrm>
            <a:off x="-19017" y="202408"/>
            <a:ext cx="9180548" cy="649224"/>
            <a:chOff x="-19045" y="216550"/>
            <a:chExt cx="9180548" cy="649224"/>
          </a:xfrm>
        </p:grpSpPr>
        <p:sp>
          <p:nvSpPr>
            <p:cNvPr id="1048704" name="Freeform 11"/>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16000">
                    <a:schemeClr val="accent2">
                      <a:shade val="75000"/>
                      <a:alpha val="56000"/>
                    </a:schemeClr>
                  </a:gs>
                  <a:gs pos="74000">
                    <a:schemeClr val="accent3">
                      <a:shade val="75000"/>
                    </a:schemeClr>
                  </a:gs>
                  <a:gs pos="86000">
                    <a:schemeClr val="tx1">
                      <a:alpha val="29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48705" name="Freeform 12"/>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33000">
                    <a:schemeClr val="accent2">
                      <a:alpha val="56000"/>
                    </a:schemeClr>
                  </a:gs>
                  <a:gs pos="44000">
                    <a:schemeClr val="accent1"/>
                  </a:gs>
                  <a:gs pos="74000">
                    <a:schemeClr val="accent4"/>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snezana.vujanovic@mif.gov.me" TargetMode="Externa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hyperlink" Target="http://www.mf.gov.me/en/library/Strategic_document" TargetMode="External"/><Relationship Id="rId2" Type="http://schemas.openxmlformats.org/officeDocument/2006/relationships/image" Target="../media/image2.jpeg"/><Relationship Id="rId1" Type="http://schemas.openxmlformats.org/officeDocument/2006/relationships/slideLayout" Target="../slideLayouts/slideLayout24.xml"/><Relationship Id="rId4" Type="http://schemas.openxmlformats.org/officeDocument/2006/relationships/hyperlink" Target="http://www.gov.me/en/homepage/Montenegro_Economic_Reform_Programme/"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3" Type="http://schemas.openxmlformats.org/officeDocument/2006/relationships/image" Target="../media/image2.jpeg"/><Relationship Id="rId7" Type="http://schemas.openxmlformats.org/officeDocument/2006/relationships/diagramColors" Target="../diagrams/colors1.xml"/><Relationship Id="rId12" Type="http://schemas.openxmlformats.org/officeDocument/2006/relationships/diagramColors" Target="../diagrams/colors2.xml"/><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5" Type="http://schemas.openxmlformats.org/officeDocument/2006/relationships/diagramLayout" Target="../diagrams/layout1.xml"/><Relationship Id="rId10" Type="http://schemas.openxmlformats.org/officeDocument/2006/relationships/diagramLayout" Target="../diagrams/layout2.xml"/><Relationship Id="rId4" Type="http://schemas.openxmlformats.org/officeDocument/2006/relationships/diagramData" Target="../diagrams/data1.xml"/><Relationship Id="rId9" Type="http://schemas.openxmlformats.org/officeDocument/2006/relationships/diagramData" Target="../diagrams/data2.xml"/><Relationship Id="rId14" Type="http://schemas.openxmlformats.org/officeDocument/2006/relationships/image" Target="../media/image6.png"/></Relationships>
</file>

<file path=ppt/slides/_rels/slide9.xml.rels><?xml version="1.0" encoding="UTF-8" standalone="yes"?>
<Relationships xmlns="http://schemas.openxmlformats.org/package/2006/relationships"><Relationship Id="rId8" Type="http://schemas.openxmlformats.org/officeDocument/2006/relationships/hyperlink" Target="http://www.upravacarina.gov.me/vijesti/209077/SAOPsTENJE-U-Berlinu-odrzan-forum-na-visokom-nivou-na-temu-Preispitivanje-trgovinskih-olaksica.html" TargetMode="External"/><Relationship Id="rId3" Type="http://schemas.openxmlformats.org/officeDocument/2006/relationships/image" Target="../media/image2.jpeg"/><Relationship Id="rId7" Type="http://schemas.openxmlformats.org/officeDocument/2006/relationships/hyperlink" Target="http://www.upravacarina.gov.me/vijesti/196093/spediterima-predstavljene-projektne-aktivnosti-Upave-carina.html" TargetMode="External"/><Relationship Id="rId2" Type="http://schemas.openxmlformats.org/officeDocument/2006/relationships/notesSlide" Target="../notesSlides/notesSlide6.xml"/><Relationship Id="rId1" Type="http://schemas.openxmlformats.org/officeDocument/2006/relationships/slideLayout" Target="../slideLayouts/slideLayout8.xml"/><Relationship Id="rId6" Type="http://schemas.openxmlformats.org/officeDocument/2006/relationships/hyperlink" Target="http://www.upravacarina.gov.me/en/sections/current-activities/180691/Time-Release-Study.html?alphabet=lat" TargetMode="External"/><Relationship Id="rId5" Type="http://schemas.openxmlformats.org/officeDocument/2006/relationships/hyperlink" Target="http://pubdocs.worldbank.org/en/425551499436097201/1708846-TFSP-Brochure-Single.pdf" TargetMode="External"/><Relationship Id="rId4" Type="http://schemas.openxmlformats.org/officeDocument/2006/relationships/hyperlink" Target="http://www.mif.gov.me/organizacija/porezi-i-carine/169853/SAOPsTENJE-Osnivanje-Nacionalnog-komiteta-za-trgovinske-olaksice-Naucene-lekcije-iz-Crne-Gore.html" TargetMode="External"/><Relationship Id="rId9" Type="http://schemas.openxmlformats.org/officeDocument/2006/relationships/hyperlink" Target="http://cefta.int/event/6-april-2017-belgrade-kick-off-on-eu-funded-project-to-support-facilitation-of-trade-between-cefta-parties/"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48591" name="Title 3"/>
          <p:cNvSpPr>
            <a:spLocks noGrp="1"/>
          </p:cNvSpPr>
          <p:nvPr>
            <p:ph type="title"/>
          </p:nvPr>
        </p:nvSpPr>
        <p:spPr>
          <a:xfrm>
            <a:off x="356937" y="5867400"/>
            <a:ext cx="8610600" cy="762000"/>
          </a:xfrm>
        </p:spPr>
        <p:txBody>
          <a:bodyPr>
            <a:normAutofit fontScale="90000"/>
          </a:bodyPr>
          <a:lstStyle/>
          <a:p>
            <a:pPr algn="ctr" fontAlgn="base">
              <a:spcAft>
                <a:spcPct val="0"/>
              </a:spcAft>
            </a:pPr>
            <a:br>
              <a:rPr lang="en-US" sz="1400" b="1" dirty="0">
                <a:solidFill>
                  <a:srgbClr val="000000">
                    <a:lumMod val="75000"/>
                  </a:srgbClr>
                </a:solidFill>
                <a:latin typeface="Arial Narrow" pitchFamily="34" charset="0"/>
                <a:ea typeface="+mn-ea"/>
                <a:cs typeface="Arial" charset="0"/>
              </a:rPr>
            </a:br>
            <a:br>
              <a:rPr lang="en-US" sz="1400" b="1" dirty="0">
                <a:solidFill>
                  <a:srgbClr val="000000">
                    <a:lumMod val="75000"/>
                  </a:srgbClr>
                </a:solidFill>
                <a:latin typeface="Arial Narrow" pitchFamily="34" charset="0"/>
                <a:ea typeface="+mn-ea"/>
                <a:cs typeface="Arial" charset="0"/>
              </a:rPr>
            </a:br>
            <a:br>
              <a:rPr lang="en-US" sz="1400" b="1" dirty="0">
                <a:solidFill>
                  <a:srgbClr val="000000">
                    <a:lumMod val="75000"/>
                  </a:srgbClr>
                </a:solidFill>
                <a:latin typeface="Arial Narrow" pitchFamily="34" charset="0"/>
                <a:ea typeface="+mn-ea"/>
                <a:cs typeface="Arial" charset="0"/>
              </a:rPr>
            </a:br>
            <a:br>
              <a:rPr lang="en-US" sz="1400" b="1" dirty="0">
                <a:solidFill>
                  <a:srgbClr val="000000">
                    <a:lumMod val="75000"/>
                  </a:srgbClr>
                </a:solidFill>
                <a:latin typeface="Arial Narrow" pitchFamily="34" charset="0"/>
                <a:ea typeface="+mn-ea"/>
                <a:cs typeface="Arial" charset="0"/>
              </a:rPr>
            </a:br>
            <a:br>
              <a:rPr lang="en-US" sz="1400" b="1" dirty="0">
                <a:solidFill>
                  <a:srgbClr val="000000">
                    <a:lumMod val="75000"/>
                  </a:srgbClr>
                </a:solidFill>
                <a:latin typeface="Arial Narrow" pitchFamily="34" charset="0"/>
                <a:ea typeface="+mn-ea"/>
                <a:cs typeface="Arial" charset="0"/>
              </a:rPr>
            </a:br>
            <a:br>
              <a:rPr lang="en-US" sz="1400" b="1" dirty="0">
                <a:solidFill>
                  <a:srgbClr val="000000">
                    <a:lumMod val="75000"/>
                  </a:srgbClr>
                </a:solidFill>
                <a:latin typeface="Arial Narrow" pitchFamily="34" charset="0"/>
                <a:ea typeface="+mn-ea"/>
                <a:cs typeface="Arial" charset="0"/>
              </a:rPr>
            </a:br>
            <a:br>
              <a:rPr lang="en-US" sz="1400" b="1" dirty="0">
                <a:solidFill>
                  <a:srgbClr val="000000">
                    <a:lumMod val="75000"/>
                  </a:srgbClr>
                </a:solidFill>
                <a:latin typeface="Arial Narrow" pitchFamily="34" charset="0"/>
                <a:ea typeface="+mn-ea"/>
                <a:cs typeface="Arial" charset="0"/>
              </a:rPr>
            </a:br>
            <a:br>
              <a:rPr lang="en-US" sz="1400" b="1" dirty="0">
                <a:solidFill>
                  <a:srgbClr val="000000">
                    <a:lumMod val="75000"/>
                  </a:srgbClr>
                </a:solidFill>
                <a:latin typeface="Arial Narrow" pitchFamily="34" charset="0"/>
                <a:ea typeface="+mn-ea"/>
                <a:cs typeface="Arial" charset="0"/>
              </a:rPr>
            </a:br>
            <a:br>
              <a:rPr lang="en-US" sz="1400" b="1" dirty="0">
                <a:solidFill>
                  <a:srgbClr val="000000">
                    <a:lumMod val="75000"/>
                  </a:srgbClr>
                </a:solidFill>
                <a:latin typeface="Arial Narrow" pitchFamily="34" charset="0"/>
                <a:ea typeface="+mn-ea"/>
                <a:cs typeface="Arial" charset="0"/>
              </a:rPr>
            </a:br>
            <a:br>
              <a:rPr lang="en-US" sz="1400" b="1" dirty="0">
                <a:solidFill>
                  <a:srgbClr val="000000">
                    <a:lumMod val="75000"/>
                  </a:srgbClr>
                </a:solidFill>
                <a:latin typeface="Arial Narrow" pitchFamily="34" charset="0"/>
                <a:ea typeface="+mn-ea"/>
                <a:cs typeface="Arial" charset="0"/>
              </a:rPr>
            </a:br>
            <a:br>
              <a:rPr lang="en-US" sz="1400" b="1" dirty="0">
                <a:solidFill>
                  <a:srgbClr val="000000">
                    <a:lumMod val="75000"/>
                  </a:srgbClr>
                </a:solidFill>
                <a:latin typeface="Arial Narrow" pitchFamily="34" charset="0"/>
                <a:ea typeface="+mn-ea"/>
                <a:cs typeface="Arial" charset="0"/>
              </a:rPr>
            </a:br>
            <a:br>
              <a:rPr lang="en-US" sz="1400" b="1" dirty="0">
                <a:solidFill>
                  <a:srgbClr val="000000">
                    <a:lumMod val="75000"/>
                  </a:srgbClr>
                </a:solidFill>
                <a:latin typeface="Arial Narrow" pitchFamily="34" charset="0"/>
                <a:ea typeface="+mn-ea"/>
                <a:cs typeface="Arial" charset="0"/>
              </a:rPr>
            </a:br>
            <a:br>
              <a:rPr lang="en-US" sz="1400" b="1" dirty="0">
                <a:solidFill>
                  <a:srgbClr val="000000">
                    <a:lumMod val="75000"/>
                  </a:srgbClr>
                </a:solidFill>
                <a:latin typeface="Arial Narrow" pitchFamily="34" charset="0"/>
                <a:ea typeface="+mn-ea"/>
                <a:cs typeface="Arial" charset="0"/>
              </a:rPr>
            </a:br>
            <a:r>
              <a:rPr lang="en-US" sz="1200" b="1" dirty="0">
                <a:solidFill>
                  <a:srgbClr val="002060"/>
                </a:solidFill>
                <a:latin typeface="+mn-lt"/>
                <a:ea typeface="+mn-ea"/>
                <a:cs typeface="Arial" charset="0"/>
              </a:rPr>
              <a:t>S</a:t>
            </a:r>
            <a:r>
              <a:rPr lang="sr-Latn-ME" sz="1200" b="1" dirty="0">
                <a:solidFill>
                  <a:srgbClr val="002060"/>
                </a:solidFill>
                <a:latin typeface="+mn-lt"/>
                <a:ea typeface="+mn-ea"/>
                <a:cs typeface="Arial" charset="0"/>
              </a:rPr>
              <a:t>nežana Vujanović</a:t>
            </a:r>
            <a:r>
              <a:rPr lang="sr-Latn-ME" sz="1200" dirty="0">
                <a:solidFill>
                  <a:srgbClr val="002060"/>
                </a:solidFill>
                <a:latin typeface="+mn-lt"/>
                <a:ea typeface="+mn-ea"/>
                <a:cs typeface="Arial" charset="0"/>
              </a:rPr>
              <a:t> </a:t>
            </a:r>
            <a:br>
              <a:rPr lang="en-US" sz="1200" dirty="0">
                <a:solidFill>
                  <a:srgbClr val="002060"/>
                </a:solidFill>
                <a:latin typeface="+mn-lt"/>
                <a:ea typeface="+mn-ea"/>
                <a:cs typeface="Arial" charset="0"/>
              </a:rPr>
            </a:br>
            <a:r>
              <a:rPr lang="en-US" sz="1200" dirty="0">
                <a:solidFill>
                  <a:srgbClr val="002060"/>
                </a:solidFill>
                <a:latin typeface="+mn-lt"/>
                <a:ea typeface="+mn-ea"/>
                <a:cs typeface="Arial" charset="0"/>
              </a:rPr>
              <a:t>Secretary of the NTFC</a:t>
            </a:r>
            <a:br>
              <a:rPr lang="en-US" sz="1200" dirty="0">
                <a:solidFill>
                  <a:srgbClr val="002060"/>
                </a:solidFill>
                <a:latin typeface="+mn-lt"/>
                <a:ea typeface="+mn-ea"/>
                <a:cs typeface="Arial" charset="0"/>
              </a:rPr>
            </a:br>
            <a:r>
              <a:rPr lang="en-US" sz="1200" dirty="0">
                <a:solidFill>
                  <a:srgbClr val="002060"/>
                </a:solidFill>
                <a:latin typeface="+mn-lt"/>
                <a:ea typeface="+mn-ea"/>
                <a:cs typeface="Arial" charset="0"/>
              </a:rPr>
              <a:t>Ministry of Finance</a:t>
            </a:r>
            <a:r>
              <a:rPr lang="sr-Latn-ME" sz="2000" i="1" dirty="0">
                <a:solidFill>
                  <a:srgbClr val="002060"/>
                </a:solidFill>
                <a:latin typeface="+mn-lt"/>
                <a:ea typeface="+mn-ea"/>
                <a:cs typeface="Arial" charset="0"/>
              </a:rPr>
              <a:t> </a:t>
            </a:r>
            <a:endParaRPr lang="sr-Latn-CS" sz="2000" dirty="0">
              <a:solidFill>
                <a:srgbClr val="002060"/>
              </a:solidFill>
              <a:latin typeface="+mn-lt"/>
            </a:endParaRPr>
          </a:p>
        </p:txBody>
      </p:sp>
      <p:sp>
        <p:nvSpPr>
          <p:cNvPr id="1048592" name="Text Placeholder 5"/>
          <p:cNvSpPr>
            <a:spLocks noGrp="1"/>
          </p:cNvSpPr>
          <p:nvPr>
            <p:ph sz="half" idx="2"/>
          </p:nvPr>
        </p:nvSpPr>
        <p:spPr>
          <a:xfrm>
            <a:off x="381000" y="990600"/>
            <a:ext cx="8610600" cy="4114799"/>
          </a:xfrm>
          <a:ln>
            <a:noFill/>
          </a:ln>
        </p:spPr>
        <p:style>
          <a:lnRef idx="2">
            <a:schemeClr val="accent4"/>
          </a:lnRef>
          <a:fillRef idx="1">
            <a:schemeClr val="lt1"/>
          </a:fillRef>
          <a:effectRef idx="0">
            <a:schemeClr val="accent4"/>
          </a:effectRef>
          <a:fontRef idx="minor">
            <a:schemeClr val="dk1"/>
          </a:fontRef>
        </p:style>
        <p:txBody>
          <a:bodyPr anchor="ctr">
            <a:normAutofit/>
          </a:bodyPr>
          <a:lstStyle/>
          <a:p>
            <a:pPr algn="ctr">
              <a:buNone/>
            </a:pPr>
            <a:r>
              <a:rPr lang="en-US" altLang="en-US" sz="4000" b="1" kern="0" dirty="0">
                <a:solidFill>
                  <a:srgbClr val="C00000"/>
                </a:solidFill>
                <a:effectLst>
                  <a:outerShdw blurRad="38100" dist="38100" dir="2700000" algn="tl">
                    <a:srgbClr val="000000">
                      <a:alpha val="43137"/>
                    </a:srgbClr>
                  </a:outerShdw>
                </a:effectLst>
                <a:cs typeface="Arial"/>
              </a:rPr>
              <a:t>National Trade Facilitation Committee </a:t>
            </a:r>
            <a:endParaRPr lang="sr-Latn-ME" altLang="en-US" sz="4000" b="1" kern="0" dirty="0">
              <a:solidFill>
                <a:srgbClr val="C00000"/>
              </a:solidFill>
              <a:effectLst>
                <a:outerShdw blurRad="38100" dist="38100" dir="2700000" algn="tl">
                  <a:srgbClr val="000000">
                    <a:alpha val="43137"/>
                  </a:srgbClr>
                </a:outerShdw>
              </a:effectLst>
              <a:cs typeface="Arial"/>
            </a:endParaRPr>
          </a:p>
          <a:p>
            <a:pPr algn="ctr">
              <a:buNone/>
            </a:pPr>
            <a:r>
              <a:rPr lang="en-US" sz="2800" b="1" kern="0" dirty="0">
                <a:solidFill>
                  <a:srgbClr val="C00000"/>
                </a:solidFill>
                <a:effectLst>
                  <a:outerShdw blurRad="38100" dist="38100" dir="2700000" algn="tl">
                    <a:srgbClr val="000000">
                      <a:alpha val="43137"/>
                    </a:srgbClr>
                  </a:outerShdw>
                </a:effectLst>
                <a:cs typeface="Arial"/>
              </a:rPr>
              <a:t> </a:t>
            </a:r>
            <a:r>
              <a:rPr lang="en-US" sz="4000" b="1" i="1" kern="0" dirty="0">
                <a:solidFill>
                  <a:srgbClr val="C00000"/>
                </a:solidFill>
                <a:effectLst>
                  <a:outerShdw blurRad="38100" dist="38100" dir="2700000" algn="tl">
                    <a:srgbClr val="000000">
                      <a:alpha val="43137"/>
                    </a:srgbClr>
                  </a:outerShdw>
                </a:effectLst>
                <a:cs typeface="Arial"/>
              </a:rPr>
              <a:t>- </a:t>
            </a:r>
            <a:r>
              <a:rPr lang="en-US" sz="4000" b="1" kern="0" dirty="0">
                <a:solidFill>
                  <a:srgbClr val="C00000"/>
                </a:solidFill>
                <a:effectLst>
                  <a:outerShdw blurRad="38100" dist="38100" dir="2700000" algn="tl">
                    <a:srgbClr val="000000">
                      <a:alpha val="43137"/>
                    </a:srgbClr>
                  </a:outerShdw>
                </a:effectLst>
                <a:cs typeface="Arial"/>
              </a:rPr>
              <a:t>Montenegro </a:t>
            </a:r>
            <a:r>
              <a:rPr lang="en-US" sz="4000" b="1" i="1" kern="0" dirty="0">
                <a:solidFill>
                  <a:srgbClr val="C00000"/>
                </a:solidFill>
                <a:effectLst>
                  <a:outerShdw blurRad="38100" dist="38100" dir="2700000" algn="tl">
                    <a:srgbClr val="000000">
                      <a:alpha val="43137"/>
                    </a:srgbClr>
                  </a:outerShdw>
                </a:effectLst>
                <a:cs typeface="Arial"/>
              </a:rPr>
              <a:t>-</a:t>
            </a:r>
            <a:r>
              <a:rPr lang="en-US" sz="4000" b="1" kern="0" dirty="0">
                <a:solidFill>
                  <a:srgbClr val="C00000"/>
                </a:solidFill>
                <a:effectLst>
                  <a:outerShdw blurRad="38100" dist="38100" dir="2700000" algn="tl">
                    <a:srgbClr val="000000">
                      <a:alpha val="43137"/>
                    </a:srgbClr>
                  </a:outerShdw>
                </a:effectLst>
                <a:cs typeface="Arial"/>
              </a:rPr>
              <a:t> </a:t>
            </a:r>
            <a:endParaRPr lang="zh-CN" altLang="en-US" dirty="0"/>
          </a:p>
        </p:txBody>
      </p:sp>
      <p:sp>
        <p:nvSpPr>
          <p:cNvPr id="1048593" name="Title 1"/>
          <p:cNvSpPr txBox="1"/>
          <p:nvPr/>
        </p:nvSpPr>
        <p:spPr>
          <a:xfrm>
            <a:off x="1066800" y="5943600"/>
            <a:ext cx="2057400" cy="304800"/>
          </a:xfrm>
          <a:prstGeom prst="rect">
            <a:avLst/>
          </a:prstGeom>
        </p:spPr>
        <p:txBody>
          <a:bodyPr vert="horz" lIns="0" rIns="0" bIns="0" anchor="b">
            <a:normAutofit fontScale="27500" lnSpcReduction="20000"/>
          </a:bodyPr>
          <a:lstStyle/>
          <a:p>
            <a:pPr marL="0" marR="0" lvl="0" indent="0" algn="ctr" defTabSz="914400" rtl="0" eaLnBrk="1" fontAlgn="auto" latinLnBrk="0" hangingPunct="1">
              <a:lnSpc>
                <a:spcPct val="100000"/>
              </a:lnSpc>
              <a:spcBef>
                <a:spcPct val="0"/>
              </a:spcBef>
              <a:spcAft>
                <a:spcPts val="0"/>
              </a:spcAft>
              <a:buClrTx/>
              <a:buSzTx/>
              <a:buFontTx/>
              <a:buNone/>
            </a:pPr>
            <a:br>
              <a:rPr kumimoji="0" lang="en-US" sz="5000" b="0" i="0" u="none" strike="noStrike" kern="1200" cap="none" spc="0" normalizeH="0" baseline="0" noProof="0" dirty="0">
                <a:ln>
                  <a:noFill/>
                </a:ln>
                <a:solidFill>
                  <a:srgbClr val="000066"/>
                </a:solidFill>
                <a:effectLst/>
                <a:uLnTx/>
                <a:uFillTx/>
                <a:latin typeface="Monotype Corsiva" pitchFamily="66" charset="0"/>
                <a:ea typeface="+mj-ea"/>
                <a:cs typeface="+mj-cs"/>
              </a:rPr>
            </a:br>
            <a:endParaRPr kumimoji="0" lang="en-US" sz="2200" b="0" i="0" u="none" strike="noStrike" kern="1200" cap="none" spc="0" normalizeH="0" baseline="0" noProof="0" dirty="0">
              <a:ln>
                <a:noFill/>
              </a:ln>
              <a:solidFill>
                <a:schemeClr val="tx2"/>
              </a:solidFill>
              <a:effectLst/>
              <a:uLnTx/>
              <a:uFillTx/>
              <a:latin typeface="Monotype Corsiva" pitchFamily="66" charset="0"/>
              <a:ea typeface="+mj-ea"/>
              <a:cs typeface="+mj-cs"/>
            </a:endParaRPr>
          </a:p>
        </p:txBody>
      </p:sp>
      <p:sp>
        <p:nvSpPr>
          <p:cNvPr id="1048594" name="Rounded Rectangle 10"/>
          <p:cNvSpPr/>
          <p:nvPr/>
        </p:nvSpPr>
        <p:spPr>
          <a:xfrm>
            <a:off x="0" y="0"/>
            <a:ext cx="9144000" cy="762000"/>
          </a:xfrm>
          <a:prstGeom prst="roundRect">
            <a:avLst/>
          </a:prstGeom>
          <a:solidFill>
            <a:srgbClr val="C00000"/>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r>
              <a:rPr lang="sr-Latn-ME" dirty="0"/>
              <a:t>	</a:t>
            </a:r>
            <a:r>
              <a:rPr lang="en-US" sz="1100" dirty="0"/>
              <a:t>National Trade </a:t>
            </a:r>
          </a:p>
          <a:p>
            <a:r>
              <a:rPr lang="en-US" sz="1100" dirty="0"/>
              <a:t>		Facilitation Committee</a:t>
            </a:r>
          </a:p>
          <a:p>
            <a:r>
              <a:rPr lang="en-US" sz="1100" dirty="0"/>
              <a:t>		Government of Montenegro</a:t>
            </a:r>
          </a:p>
        </p:txBody>
      </p:sp>
      <p:pic>
        <p:nvPicPr>
          <p:cNvPr id="2097152" name="Picture 8" descr="9494719825_583afc790f_n.jpg"/>
          <p:cNvPicPr>
            <a:picLocks noChangeAspect="1"/>
          </p:cNvPicPr>
          <p:nvPr/>
        </p:nvPicPr>
        <p:blipFill>
          <a:blip r:embed="rId3" cstate="print"/>
          <a:stretch>
            <a:fillRect/>
          </a:stretch>
        </p:blipFill>
        <p:spPr>
          <a:xfrm>
            <a:off x="685800" y="38100"/>
            <a:ext cx="1066800" cy="685800"/>
          </a:xfrm>
          <a:prstGeom prst="rect">
            <a:avLst/>
          </a:prstGeom>
          <a:ln>
            <a:noFill/>
          </a:ln>
          <a:effectLst>
            <a:outerShdw blurRad="292100" dist="139700" dir="2700000" algn="tl" rotWithShape="0">
              <a:srgbClr val="333333">
                <a:alpha val="65000"/>
              </a:srgbClr>
            </a:outerShdw>
          </a:effectLst>
        </p:spPr>
      </p:pic>
      <p:pic>
        <p:nvPicPr>
          <p:cNvPr id="2097153" name="Picture 1"/>
          <p:cNvPicPr>
            <a:picLocks noChangeAspect="1"/>
          </p:cNvPicPr>
          <p:nvPr/>
        </p:nvPicPr>
        <p:blipFill>
          <a:blip r:embed="rId4"/>
          <a:stretch>
            <a:fillRect/>
          </a:stretch>
        </p:blipFill>
        <p:spPr>
          <a:xfrm>
            <a:off x="3886200" y="4936044"/>
            <a:ext cx="1658256" cy="128027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56" name="Rounded Rectangle 18"/>
          <p:cNvSpPr/>
          <p:nvPr/>
        </p:nvSpPr>
        <p:spPr>
          <a:xfrm>
            <a:off x="0" y="0"/>
            <a:ext cx="9144000" cy="76200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r-Latn-ME" sz="1100" i="1" dirty="0"/>
              <a:t>		</a:t>
            </a:r>
            <a:r>
              <a:rPr lang="en-US" sz="1100" dirty="0">
                <a:solidFill>
                  <a:schemeClr val="bg1"/>
                </a:solidFill>
              </a:rPr>
              <a:t>National Trade </a:t>
            </a:r>
          </a:p>
          <a:p>
            <a:r>
              <a:rPr lang="en-US" sz="1100" dirty="0">
                <a:solidFill>
                  <a:schemeClr val="bg1"/>
                </a:solidFill>
              </a:rPr>
              <a:t>		Facilitation Committee</a:t>
            </a:r>
          </a:p>
          <a:p>
            <a:r>
              <a:rPr lang="en-US" sz="1100" dirty="0">
                <a:solidFill>
                  <a:schemeClr val="bg1"/>
                </a:solidFill>
              </a:rPr>
              <a:t>		Government of Montenegro</a:t>
            </a:r>
          </a:p>
        </p:txBody>
      </p:sp>
      <p:pic>
        <p:nvPicPr>
          <p:cNvPr id="2097180" name="Picture 20" descr="9494719825_583afc790f_n.jpg"/>
          <p:cNvPicPr>
            <a:picLocks noChangeAspect="1"/>
          </p:cNvPicPr>
          <p:nvPr/>
        </p:nvPicPr>
        <p:blipFill>
          <a:blip r:embed="rId2" cstate="print"/>
          <a:stretch>
            <a:fillRect/>
          </a:stretch>
        </p:blipFill>
        <p:spPr>
          <a:xfrm>
            <a:off x="685800" y="42111"/>
            <a:ext cx="1066800" cy="685800"/>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title"/>
          </p:nvPr>
        </p:nvSpPr>
        <p:spPr/>
        <p:txBody>
          <a:bodyPr/>
          <a:lstStyle/>
          <a:p>
            <a:pPr algn="ctr"/>
            <a:r>
              <a:rPr lang="en-US" sz="2800" b="1" dirty="0">
                <a:solidFill>
                  <a:srgbClr val="C00000"/>
                </a:solidFill>
                <a:effectLst>
                  <a:outerShdw blurRad="38100" dist="38100" dir="2700000" algn="tl">
                    <a:srgbClr val="000000">
                      <a:alpha val="43137"/>
                    </a:srgbClr>
                  </a:outerShdw>
                </a:effectLst>
                <a:latin typeface="+mn-lt"/>
              </a:rPr>
              <a:t>NEXT….</a:t>
            </a:r>
          </a:p>
        </p:txBody>
      </p:sp>
      <p:sp>
        <p:nvSpPr>
          <p:cNvPr id="4" name="Content Placeholder 3"/>
          <p:cNvSpPr>
            <a:spLocks noGrp="1"/>
          </p:cNvSpPr>
          <p:nvPr>
            <p:ph idx="1"/>
          </p:nvPr>
        </p:nvSpPr>
        <p:spPr>
          <a:xfrm>
            <a:off x="457200" y="3352800"/>
            <a:ext cx="8229600" cy="1371600"/>
          </a:xfrm>
        </p:spPr>
        <p:txBody>
          <a:bodyPr/>
          <a:lstStyle/>
          <a:p>
            <a:pPr marL="0" indent="0" algn="ctr">
              <a:buNone/>
            </a:pPr>
            <a:r>
              <a:rPr lang="en-US" b="1" dirty="0">
                <a:solidFill>
                  <a:schemeClr val="accent2">
                    <a:lumMod val="50000"/>
                  </a:schemeClr>
                </a:solidFill>
                <a:effectLst>
                  <a:outerShdw blurRad="38100" dist="38100" dir="2700000" algn="tl">
                    <a:srgbClr val="000000">
                      <a:alpha val="43137"/>
                    </a:srgbClr>
                  </a:outerShdw>
                </a:effectLst>
              </a:rPr>
              <a:t>NEW CUSTOMS LAW !!!</a:t>
            </a:r>
          </a:p>
        </p:txBody>
      </p:sp>
    </p:spTree>
    <p:extLst>
      <p:ext uri="{BB962C8B-B14F-4D97-AF65-F5344CB8AC3E}">
        <p14:creationId xmlns:p14="http://schemas.microsoft.com/office/powerpoint/2010/main" val="9771220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48766" name="Slide Number Placeholder 5"/>
          <p:cNvSpPr>
            <a:spLocks noGrp="1"/>
          </p:cNvSpPr>
          <p:nvPr>
            <p:ph type="sldNum" sz="quarter" idx="12"/>
          </p:nvPr>
        </p:nvSpPr>
        <p:spPr/>
        <p:txBody>
          <a:bodyPr/>
          <a:lstStyle/>
          <a:p>
            <a:fld id="{F482A5DD-F4D7-4059-953B-1EE9B737CE16}" type="slidenum">
              <a:rPr lang="sr-Latn-CS" smtClean="0"/>
              <a:t>11</a:t>
            </a:fld>
            <a:endParaRPr lang="sr-Latn-CS"/>
          </a:p>
        </p:txBody>
      </p:sp>
      <p:sp>
        <p:nvSpPr>
          <p:cNvPr id="1048767" name="AutoShape 129"/>
          <p:cNvSpPr>
            <a:spLocks noChangeAspect="1" noChangeArrowheads="1" noTextEdit="1"/>
          </p:cNvSpPr>
          <p:nvPr/>
        </p:nvSpPr>
        <p:spPr bwMode="auto">
          <a:xfrm>
            <a:off x="814856" y="2968169"/>
            <a:ext cx="1094112" cy="1206649"/>
          </a:xfrm>
          <a:prstGeom prst="rect">
            <a:avLst/>
          </a:prstGeom>
          <a:noFill/>
          <a:ln>
            <a:noFill/>
          </a:ln>
        </p:spPr>
        <p:txBody>
          <a:bodyPr vert="horz" wrap="square" lIns="91440" tIns="45720" rIns="91440" bIns="45720" numCol="1" anchor="t" anchorCtr="0" compatLnSpc="1">
            <a:prstTxWarp prst="textNoShape">
              <a:avLst/>
            </a:prstTxWarp>
          </a:bodyPr>
          <a:lstStyle/>
          <a:p>
            <a:endParaRPr lang="en-US" sz="1200"/>
          </a:p>
        </p:txBody>
      </p:sp>
      <p:sp>
        <p:nvSpPr>
          <p:cNvPr id="1048768" name="Rounded Rectangle 18"/>
          <p:cNvSpPr/>
          <p:nvPr/>
        </p:nvSpPr>
        <p:spPr>
          <a:xfrm>
            <a:off x="0" y="0"/>
            <a:ext cx="9144000" cy="76200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r-Latn-ME" sz="1100" i="1" dirty="0"/>
              <a:t>		</a:t>
            </a:r>
            <a:r>
              <a:rPr lang="en-US" sz="1100" dirty="0">
                <a:solidFill>
                  <a:schemeClr val="bg1"/>
                </a:solidFill>
              </a:rPr>
              <a:t>National Trade </a:t>
            </a:r>
          </a:p>
          <a:p>
            <a:r>
              <a:rPr lang="en-US" sz="1100" dirty="0">
                <a:solidFill>
                  <a:schemeClr val="bg1"/>
                </a:solidFill>
              </a:rPr>
              <a:t>		Facilitation Committee</a:t>
            </a:r>
          </a:p>
          <a:p>
            <a:r>
              <a:rPr lang="en-US" sz="1100" dirty="0">
                <a:solidFill>
                  <a:schemeClr val="bg1"/>
                </a:solidFill>
              </a:rPr>
              <a:t>		Government of Montenegro</a:t>
            </a:r>
          </a:p>
        </p:txBody>
      </p:sp>
      <p:pic>
        <p:nvPicPr>
          <p:cNvPr id="2097182" name="Picture 70" descr="9494719825_583afc790f_n.jpg"/>
          <p:cNvPicPr>
            <a:picLocks noChangeAspect="1"/>
          </p:cNvPicPr>
          <p:nvPr/>
        </p:nvPicPr>
        <p:blipFill>
          <a:blip r:embed="rId2" cstate="print"/>
          <a:stretch>
            <a:fillRect/>
          </a:stretch>
        </p:blipFill>
        <p:spPr>
          <a:xfrm>
            <a:off x="685800" y="38100"/>
            <a:ext cx="1066800" cy="685800"/>
          </a:xfrm>
          <a:prstGeom prst="rect">
            <a:avLst/>
          </a:prstGeom>
          <a:ln>
            <a:noFill/>
          </a:ln>
          <a:effectLst>
            <a:outerShdw blurRad="292100" dist="139700" dir="2700000" algn="tl" rotWithShape="0">
              <a:srgbClr val="333333">
                <a:alpha val="65000"/>
              </a:srgbClr>
            </a:outerShdw>
          </a:effectLst>
        </p:spPr>
      </p:pic>
      <p:sp>
        <p:nvSpPr>
          <p:cNvPr id="1048769" name="TextBox 1"/>
          <p:cNvSpPr txBox="1"/>
          <p:nvPr/>
        </p:nvSpPr>
        <p:spPr>
          <a:xfrm>
            <a:off x="1143000" y="2667000"/>
            <a:ext cx="5867400" cy="2739211"/>
          </a:xfrm>
          <a:prstGeom prst="rect">
            <a:avLst/>
          </a:prstGeom>
          <a:noFill/>
        </p:spPr>
        <p:txBody>
          <a:bodyPr wrap="square" rtlCol="0">
            <a:spAutoFit/>
          </a:bodyPr>
          <a:lstStyle/>
          <a:p>
            <a:pPr algn="ctr">
              <a:buNone/>
            </a:pPr>
            <a:r>
              <a:rPr lang="en-US" sz="2000" b="1" dirty="0">
                <a:solidFill>
                  <a:srgbClr val="C00000"/>
                </a:solidFill>
              </a:rPr>
              <a:t>Thank you for your attention !!!</a:t>
            </a:r>
          </a:p>
          <a:p>
            <a:pPr algn="ctr">
              <a:buNone/>
            </a:pPr>
            <a:endParaRPr lang="en-US" b="1" dirty="0">
              <a:solidFill>
                <a:srgbClr val="C00000"/>
              </a:solidFill>
            </a:endParaRPr>
          </a:p>
          <a:p>
            <a:pPr>
              <a:buNone/>
            </a:pPr>
            <a:r>
              <a:rPr lang="en-US" sz="1200" dirty="0">
                <a:solidFill>
                  <a:srgbClr val="C00000"/>
                </a:solidFill>
              </a:rPr>
              <a:t>		</a:t>
            </a:r>
            <a:r>
              <a:rPr lang="en-US" dirty="0">
                <a:solidFill>
                  <a:srgbClr val="C00000"/>
                </a:solidFill>
              </a:rPr>
              <a:t> 		</a:t>
            </a:r>
          </a:p>
          <a:p>
            <a:pPr>
              <a:buNone/>
            </a:pPr>
            <a:r>
              <a:rPr lang="en-US" dirty="0">
                <a:solidFill>
                  <a:srgbClr val="C00000"/>
                </a:solidFill>
              </a:rPr>
              <a:t>		</a:t>
            </a:r>
          </a:p>
          <a:p>
            <a:pPr>
              <a:buNone/>
            </a:pPr>
            <a:r>
              <a:rPr lang="en-US" sz="1400" dirty="0">
                <a:solidFill>
                  <a:srgbClr val="C00000"/>
                </a:solidFill>
              </a:rPr>
              <a:t>		</a:t>
            </a:r>
            <a:endParaRPr lang="sr-Latn-ME" sz="1400" dirty="0">
              <a:solidFill>
                <a:srgbClr val="C00000"/>
              </a:solidFill>
            </a:endParaRPr>
          </a:p>
          <a:p>
            <a:pPr>
              <a:buNone/>
            </a:pPr>
            <a:r>
              <a:rPr lang="sr-Latn-ME" sz="1400" dirty="0">
                <a:solidFill>
                  <a:srgbClr val="C00000"/>
                </a:solidFill>
              </a:rPr>
              <a:t>		</a:t>
            </a:r>
            <a:r>
              <a:rPr lang="en-US" sz="1400" dirty="0" err="1">
                <a:solidFill>
                  <a:schemeClr val="accent4">
                    <a:lumMod val="75000"/>
                  </a:schemeClr>
                </a:solidFill>
              </a:rPr>
              <a:t>Snezana</a:t>
            </a:r>
            <a:r>
              <a:rPr lang="en-US" sz="1400" dirty="0">
                <a:solidFill>
                  <a:schemeClr val="accent4">
                    <a:lumMod val="75000"/>
                  </a:schemeClr>
                </a:solidFill>
              </a:rPr>
              <a:t> </a:t>
            </a:r>
            <a:r>
              <a:rPr lang="en-US" sz="1400" dirty="0" err="1">
                <a:solidFill>
                  <a:schemeClr val="accent4">
                    <a:lumMod val="75000"/>
                  </a:schemeClr>
                </a:solidFill>
              </a:rPr>
              <a:t>Vujanovic</a:t>
            </a:r>
            <a:endParaRPr lang="en-US" sz="1400" dirty="0">
              <a:solidFill>
                <a:schemeClr val="accent4">
                  <a:lumMod val="75000"/>
                </a:schemeClr>
              </a:solidFill>
            </a:endParaRPr>
          </a:p>
          <a:p>
            <a:pPr>
              <a:buNone/>
            </a:pPr>
            <a:r>
              <a:rPr lang="en-US" sz="1400" dirty="0">
                <a:solidFill>
                  <a:schemeClr val="accent4">
                    <a:lumMod val="75000"/>
                  </a:schemeClr>
                </a:solidFill>
              </a:rPr>
              <a:t> </a:t>
            </a:r>
          </a:p>
          <a:p>
            <a:pPr>
              <a:buNone/>
            </a:pPr>
            <a:r>
              <a:rPr lang="en-US" sz="1400" dirty="0">
                <a:solidFill>
                  <a:schemeClr val="accent4">
                    <a:lumMod val="75000"/>
                  </a:schemeClr>
                </a:solidFill>
              </a:rPr>
              <a:t>		Secretary of the National Trade </a:t>
            </a:r>
          </a:p>
          <a:p>
            <a:pPr>
              <a:buNone/>
            </a:pPr>
            <a:r>
              <a:rPr lang="en-US" sz="1400" dirty="0">
                <a:solidFill>
                  <a:schemeClr val="accent4">
                    <a:lumMod val="75000"/>
                  </a:schemeClr>
                </a:solidFill>
              </a:rPr>
              <a:t>		Facilitation Committee             </a:t>
            </a:r>
          </a:p>
          <a:p>
            <a:pPr>
              <a:buNone/>
            </a:pPr>
            <a:r>
              <a:rPr lang="en-US" sz="1400" dirty="0">
                <a:solidFill>
                  <a:schemeClr val="accent4">
                    <a:lumMod val="75000"/>
                  </a:schemeClr>
                </a:solidFill>
              </a:rPr>
              <a:t>		Ministry of Finance, Montenegro</a:t>
            </a:r>
          </a:p>
          <a:p>
            <a:pPr>
              <a:buNone/>
            </a:pPr>
            <a:r>
              <a:rPr lang="en-US" sz="1400" dirty="0">
                <a:solidFill>
                  <a:srgbClr val="C00000"/>
                </a:solidFill>
              </a:rPr>
              <a:t>		</a:t>
            </a:r>
            <a:r>
              <a:rPr lang="en-US" sz="1400" dirty="0">
                <a:solidFill>
                  <a:srgbClr val="C00000"/>
                </a:solidFill>
                <a:hlinkClick r:id="rId3"/>
              </a:rPr>
              <a:t>snezana.vujanovic@mif.gov.me</a:t>
            </a:r>
            <a:endParaRPr lang="sr-Latn-CS" sz="1400" dirty="0">
              <a:solidFill>
                <a:srgbClr val="C00000"/>
              </a:solidFill>
            </a:endParaRPr>
          </a:p>
        </p:txBody>
      </p:sp>
      <p:pic>
        <p:nvPicPr>
          <p:cNvPr id="2097183" name="Picture 2"/>
          <p:cNvPicPr>
            <a:picLocks noChangeAspect="1"/>
          </p:cNvPicPr>
          <p:nvPr/>
        </p:nvPicPr>
        <p:blipFill>
          <a:blip r:embed="rId4"/>
          <a:stretch>
            <a:fillRect/>
          </a:stretch>
        </p:blipFill>
        <p:spPr>
          <a:xfrm>
            <a:off x="2133600" y="3593150"/>
            <a:ext cx="634039" cy="173764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 name="Rectangle 26"/>
          <p:cNvSpPr/>
          <p:nvPr/>
        </p:nvSpPr>
        <p:spPr>
          <a:xfrm>
            <a:off x="277289" y="1743740"/>
            <a:ext cx="8710487" cy="4367413"/>
          </a:xfrm>
          <a:prstGeom prst="rect">
            <a:avLst/>
          </a:prstGeom>
          <a:noFill/>
          <a:ln w="12700" cap="flat" cmpd="sng" algn="ctr">
            <a:noFill/>
            <a:prstDash val="solid"/>
          </a:ln>
          <a:effectLst/>
        </p:spPr>
        <p:txBody>
          <a:bodyPr lIns="91440" tIns="0" rIns="91440" bIns="0" rtlCol="0" anchor="t"/>
          <a:lstStyle/>
          <a:p>
            <a:pPr marL="342900" indent="-342900">
              <a:buFont typeface="Arial" panose="020B0604020202020204" pitchFamily="34" charset="0"/>
              <a:buChar char="•"/>
              <a:defRPr/>
            </a:pPr>
            <a:endParaRPr lang="en-US" sz="1400" kern="0" dirty="0">
              <a:solidFill>
                <a:srgbClr val="002060"/>
              </a:solidFill>
              <a:cs typeface="Arial" pitchFamily="34" charset="0"/>
            </a:endParaRPr>
          </a:p>
          <a:p>
            <a:pPr marL="342900" indent="-342900">
              <a:buFont typeface="Arial" panose="020B0604020202020204" pitchFamily="34" charset="0"/>
              <a:buChar char="•"/>
              <a:defRPr/>
            </a:pPr>
            <a:endParaRPr lang="en-US" sz="1400" kern="0" dirty="0">
              <a:solidFill>
                <a:srgbClr val="002060"/>
              </a:solidFill>
              <a:cs typeface="Arial" pitchFamily="34" charset="0"/>
            </a:endParaRPr>
          </a:p>
        </p:txBody>
      </p:sp>
      <p:sp>
        <p:nvSpPr>
          <p:cNvPr id="12" name="Rectangle 11"/>
          <p:cNvSpPr/>
          <p:nvPr/>
        </p:nvSpPr>
        <p:spPr>
          <a:xfrm>
            <a:off x="51596" y="2640426"/>
            <a:ext cx="1499915" cy="780044"/>
          </a:xfrm>
          <a:prstGeom prst="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b="1" i="1" dirty="0">
                <a:solidFill>
                  <a:srgbClr val="C00000"/>
                </a:solidFill>
                <a:effectLst>
                  <a:outerShdw blurRad="38100" dist="38100" dir="2700000" algn="tl">
                    <a:srgbClr val="000000">
                      <a:alpha val="43137"/>
                    </a:srgbClr>
                  </a:outerShdw>
                </a:effectLst>
              </a:rPr>
              <a:t>By October, 2015</a:t>
            </a:r>
          </a:p>
        </p:txBody>
      </p:sp>
      <p:sp>
        <p:nvSpPr>
          <p:cNvPr id="13" name="Rectangle 12"/>
          <p:cNvSpPr/>
          <p:nvPr/>
        </p:nvSpPr>
        <p:spPr>
          <a:xfrm>
            <a:off x="52285" y="1614817"/>
            <a:ext cx="1475311" cy="792513"/>
          </a:xfrm>
          <a:prstGeom prst="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6"/>
          </a:lnRef>
          <a:fillRef idx="1">
            <a:schemeClr val="lt1"/>
          </a:fillRef>
          <a:effectRef idx="0">
            <a:schemeClr val="accent6"/>
          </a:effectRef>
          <a:fontRef idx="minor">
            <a:schemeClr val="dk1"/>
          </a:fontRef>
        </p:style>
        <p:txBody>
          <a:bodyPr rtlCol="0" anchor="ctr"/>
          <a:lstStyle/>
          <a:p>
            <a:pPr marL="115888" algn="ctr">
              <a:buClr>
                <a:srgbClr val="292929"/>
              </a:buClr>
            </a:pPr>
            <a:r>
              <a:rPr lang="en-US" sz="1600" b="1" i="1" dirty="0">
                <a:solidFill>
                  <a:srgbClr val="C00000"/>
                </a:solidFill>
                <a:effectLst>
                  <a:outerShdw blurRad="38100" dist="38100" dir="2700000" algn="tl">
                    <a:srgbClr val="000000">
                      <a:alpha val="43137"/>
                    </a:srgbClr>
                  </a:outerShdw>
                </a:effectLst>
                <a:cs typeface="Arial" pitchFamily="34" charset="0"/>
              </a:rPr>
              <a:t>By May,    2015</a:t>
            </a:r>
            <a:endParaRPr lang="sr-Latn-ME" sz="1600" b="1" i="1" dirty="0">
              <a:solidFill>
                <a:srgbClr val="C00000"/>
              </a:solidFill>
              <a:effectLst>
                <a:outerShdw blurRad="38100" dist="38100" dir="2700000" algn="tl">
                  <a:srgbClr val="000000">
                    <a:alpha val="43137"/>
                  </a:srgbClr>
                </a:outerShdw>
              </a:effectLst>
              <a:cs typeface="Arial" pitchFamily="34" charset="0"/>
            </a:endParaRPr>
          </a:p>
        </p:txBody>
      </p:sp>
      <p:sp>
        <p:nvSpPr>
          <p:cNvPr id="14" name="Rectangle 13"/>
          <p:cNvSpPr/>
          <p:nvPr/>
        </p:nvSpPr>
        <p:spPr>
          <a:xfrm>
            <a:off x="51596" y="3665298"/>
            <a:ext cx="1476000" cy="856419"/>
          </a:xfrm>
          <a:prstGeom prst="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6"/>
          </a:lnRef>
          <a:fillRef idx="1">
            <a:schemeClr val="lt1"/>
          </a:fillRef>
          <a:effectRef idx="0">
            <a:schemeClr val="accent6"/>
          </a:effectRef>
          <a:fontRef idx="minor">
            <a:schemeClr val="dk1"/>
          </a:fontRef>
        </p:style>
        <p:txBody>
          <a:bodyPr rtlCol="0" anchor="ctr"/>
          <a:lstStyle/>
          <a:p>
            <a:pPr marL="177800" algn="ctr">
              <a:buClr>
                <a:srgbClr val="292929"/>
              </a:buClr>
            </a:pPr>
            <a:r>
              <a:rPr lang="en-US" sz="1600" b="1" i="1" dirty="0">
                <a:solidFill>
                  <a:srgbClr val="C00000"/>
                </a:solidFill>
                <a:effectLst>
                  <a:outerShdw blurRad="38100" dist="38100" dir="2700000" algn="tl">
                    <a:srgbClr val="000000">
                      <a:alpha val="43137"/>
                    </a:srgbClr>
                  </a:outerShdw>
                </a:effectLst>
                <a:cs typeface="Arial" pitchFamily="34" charset="0"/>
              </a:rPr>
              <a:t>By June, 2017</a:t>
            </a:r>
            <a:endParaRPr lang="sr-Latn-ME" sz="1600" b="1" i="1" dirty="0">
              <a:solidFill>
                <a:srgbClr val="C00000"/>
              </a:solidFill>
              <a:effectLst>
                <a:outerShdw blurRad="38100" dist="38100" dir="2700000" algn="tl">
                  <a:srgbClr val="000000">
                    <a:alpha val="43137"/>
                  </a:srgbClr>
                </a:outerShdw>
              </a:effectLst>
              <a:cs typeface="Arial" pitchFamily="34" charset="0"/>
            </a:endParaRPr>
          </a:p>
        </p:txBody>
      </p:sp>
      <p:sp>
        <p:nvSpPr>
          <p:cNvPr id="21" name="Rectangle 20"/>
          <p:cNvSpPr/>
          <p:nvPr/>
        </p:nvSpPr>
        <p:spPr>
          <a:xfrm>
            <a:off x="-419100" y="878632"/>
            <a:ext cx="6324600" cy="461665"/>
          </a:xfrm>
          <a:prstGeom prst="rect">
            <a:avLst/>
          </a:prstGeom>
        </p:spPr>
        <p:txBody>
          <a:bodyPr wrap="square">
            <a:spAutoFit/>
          </a:bodyPr>
          <a:lstStyle/>
          <a:p>
            <a:pPr algn="ctr"/>
            <a:r>
              <a:rPr lang="en-US" sz="2400" b="1" dirty="0">
                <a:solidFill>
                  <a:srgbClr val="C00000"/>
                </a:solidFill>
                <a:effectLst>
                  <a:outerShdw blurRad="38100" dist="38100" dir="2700000" algn="tl">
                    <a:srgbClr val="000000">
                      <a:alpha val="43137"/>
                    </a:srgbClr>
                  </a:outerShdw>
                </a:effectLst>
              </a:rPr>
              <a:t>NTFC - Chronology of Establishment</a:t>
            </a:r>
            <a:endParaRPr lang="sr-Latn-CS" sz="2400" b="1" dirty="0">
              <a:solidFill>
                <a:srgbClr val="C00000"/>
              </a:solidFill>
              <a:effectLst>
                <a:outerShdw blurRad="38100" dist="38100" dir="2700000" algn="tl">
                  <a:srgbClr val="000000">
                    <a:alpha val="43137"/>
                  </a:srgbClr>
                </a:outerShdw>
              </a:effectLst>
            </a:endParaRPr>
          </a:p>
        </p:txBody>
      </p:sp>
      <p:sp>
        <p:nvSpPr>
          <p:cNvPr id="22" name="Rounded Rectangle 21"/>
          <p:cNvSpPr/>
          <p:nvPr/>
        </p:nvSpPr>
        <p:spPr>
          <a:xfrm>
            <a:off x="0" y="0"/>
            <a:ext cx="9144000" cy="762000"/>
          </a:xfrm>
          <a:prstGeom prst="roundRect">
            <a:avLst/>
          </a:prstGeom>
          <a:solidFill>
            <a:srgbClr val="C00000"/>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r-Latn-ME" sz="1100" i="1" dirty="0"/>
              <a:t>		</a:t>
            </a:r>
            <a:r>
              <a:rPr lang="en-US" sz="1100" dirty="0">
                <a:solidFill>
                  <a:schemeClr val="bg1"/>
                </a:solidFill>
              </a:rPr>
              <a:t>National Trade </a:t>
            </a:r>
          </a:p>
          <a:p>
            <a:r>
              <a:rPr lang="en-US" sz="1100" dirty="0">
                <a:solidFill>
                  <a:schemeClr val="bg1"/>
                </a:solidFill>
              </a:rPr>
              <a:t>		Facilitation Committee</a:t>
            </a:r>
          </a:p>
          <a:p>
            <a:r>
              <a:rPr lang="en-US" sz="1100" dirty="0">
                <a:solidFill>
                  <a:schemeClr val="bg1"/>
                </a:solidFill>
              </a:rPr>
              <a:t>		Government of Montenegro</a:t>
            </a:r>
          </a:p>
        </p:txBody>
      </p:sp>
      <p:pic>
        <p:nvPicPr>
          <p:cNvPr id="16" name="Picture 15" descr="9494719825_583afc790f_n.jpg"/>
          <p:cNvPicPr>
            <a:picLocks noChangeAspect="1"/>
          </p:cNvPicPr>
          <p:nvPr/>
        </p:nvPicPr>
        <p:blipFill>
          <a:blip r:embed="rId3" cstate="print"/>
          <a:stretch>
            <a:fillRect/>
          </a:stretch>
        </p:blipFill>
        <p:spPr>
          <a:xfrm>
            <a:off x="685800" y="0"/>
            <a:ext cx="1066800" cy="685800"/>
          </a:xfrm>
          <a:prstGeom prst="rect">
            <a:avLst/>
          </a:prstGeom>
          <a:ln>
            <a:noFill/>
          </a:ln>
          <a:effectLst>
            <a:outerShdw blurRad="292100" dist="139700" dir="2700000" algn="tl" rotWithShape="0">
              <a:srgbClr val="333333">
                <a:alpha val="65000"/>
              </a:srgbClr>
            </a:outerShdw>
          </a:effectLst>
        </p:spPr>
      </p:pic>
      <p:sp>
        <p:nvSpPr>
          <p:cNvPr id="4" name="Rectangle 3"/>
          <p:cNvSpPr/>
          <p:nvPr/>
        </p:nvSpPr>
        <p:spPr>
          <a:xfrm>
            <a:off x="59378" y="4742340"/>
            <a:ext cx="1476000" cy="820260"/>
          </a:xfrm>
          <a:prstGeom prst="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b="1" i="1" dirty="0">
                <a:solidFill>
                  <a:srgbClr val="C00000"/>
                </a:solidFill>
                <a:effectLst>
                  <a:outerShdw blurRad="38100" dist="38100" dir="2700000" algn="tl">
                    <a:srgbClr val="000000">
                      <a:alpha val="43137"/>
                    </a:srgbClr>
                  </a:outerShdw>
                </a:effectLst>
              </a:rPr>
              <a:t>By March, 2018</a:t>
            </a:r>
          </a:p>
        </p:txBody>
      </p:sp>
      <p:sp>
        <p:nvSpPr>
          <p:cNvPr id="6" name="TextBox 5"/>
          <p:cNvSpPr txBox="1"/>
          <p:nvPr/>
        </p:nvSpPr>
        <p:spPr>
          <a:xfrm>
            <a:off x="1576012" y="1641741"/>
            <a:ext cx="6830176" cy="738664"/>
          </a:xfrm>
          <a:prstGeom prst="rect">
            <a:avLst/>
          </a:prstGeom>
          <a:noFill/>
        </p:spPr>
        <p:txBody>
          <a:bodyPr wrap="square" rtlCol="0">
            <a:spAutoFit/>
          </a:bodyPr>
          <a:lstStyle/>
          <a:p>
            <a:pPr marL="285750" indent="-285750">
              <a:buFont typeface="Arial" panose="020B0604020202020204" pitchFamily="34" charset="0"/>
              <a:buChar char="•"/>
            </a:pPr>
            <a:r>
              <a:rPr lang="en-US" sz="1400" b="1" dirty="0">
                <a:solidFill>
                  <a:schemeClr val="accent4">
                    <a:lumMod val="50000"/>
                  </a:schemeClr>
                </a:solidFill>
                <a:cs typeface="Arial" panose="020B0604020202020204" pitchFamily="34" charset="0"/>
              </a:rPr>
              <a:t>National self-</a:t>
            </a:r>
            <a:r>
              <a:rPr lang="en-US" sz="1400" b="1" dirty="0" err="1">
                <a:solidFill>
                  <a:schemeClr val="accent4">
                    <a:lumMod val="50000"/>
                  </a:schemeClr>
                </a:solidFill>
                <a:cs typeface="Arial" panose="020B0604020202020204" pitchFamily="34" charset="0"/>
              </a:rPr>
              <a:t>assesment</a:t>
            </a:r>
            <a:r>
              <a:rPr lang="en-US" sz="1400" b="1" dirty="0">
                <a:solidFill>
                  <a:schemeClr val="accent4">
                    <a:lumMod val="50000"/>
                  </a:schemeClr>
                </a:solidFill>
                <a:cs typeface="Arial" panose="020B0604020202020204" pitchFamily="34" charset="0"/>
              </a:rPr>
              <a:t> conducted;</a:t>
            </a:r>
          </a:p>
          <a:p>
            <a:pPr marL="285750" indent="-285750">
              <a:buFont typeface="Arial" panose="020B0604020202020204" pitchFamily="34" charset="0"/>
              <a:buChar char="•"/>
            </a:pPr>
            <a:r>
              <a:rPr lang="en-US" sz="1400" b="1" dirty="0">
                <a:solidFill>
                  <a:schemeClr val="accent4">
                    <a:lumMod val="50000"/>
                  </a:schemeClr>
                </a:solidFill>
                <a:cs typeface="Arial" panose="020B0604020202020204" pitchFamily="34" charset="0"/>
              </a:rPr>
              <a:t>NTFC formally established;</a:t>
            </a:r>
          </a:p>
          <a:p>
            <a:pPr marL="285750" indent="-285750">
              <a:buFont typeface="Arial" panose="020B0604020202020204" pitchFamily="34" charset="0"/>
              <a:buChar char="•"/>
            </a:pPr>
            <a:r>
              <a:rPr lang="en-US" sz="1400" b="1" dirty="0">
                <a:solidFill>
                  <a:schemeClr val="accent4">
                    <a:lumMod val="50000"/>
                  </a:schemeClr>
                </a:solidFill>
                <a:cs typeface="Arial" panose="020B0604020202020204" pitchFamily="34" charset="0"/>
              </a:rPr>
              <a:t>Co-chairing principle introduced – </a:t>
            </a:r>
            <a:r>
              <a:rPr lang="en-US" sz="1400" b="1" dirty="0" err="1">
                <a:solidFill>
                  <a:schemeClr val="accent4">
                    <a:lumMod val="50000"/>
                  </a:schemeClr>
                </a:solidFill>
                <a:cs typeface="Arial" panose="020B0604020202020204" pitchFamily="34" charset="0"/>
              </a:rPr>
              <a:t>MoF</a:t>
            </a:r>
            <a:r>
              <a:rPr lang="en-US" sz="1400" b="1" dirty="0">
                <a:solidFill>
                  <a:schemeClr val="accent4">
                    <a:lumMod val="50000"/>
                  </a:schemeClr>
                </a:solidFill>
                <a:cs typeface="Arial" panose="020B0604020202020204" pitchFamily="34" charset="0"/>
              </a:rPr>
              <a:t> &amp; </a:t>
            </a:r>
            <a:r>
              <a:rPr lang="en-US" sz="1400" b="1" dirty="0" err="1">
                <a:solidFill>
                  <a:schemeClr val="accent4">
                    <a:lumMod val="50000"/>
                  </a:schemeClr>
                </a:solidFill>
                <a:cs typeface="Arial" panose="020B0604020202020204" pitchFamily="34" charset="0"/>
              </a:rPr>
              <a:t>MoE</a:t>
            </a:r>
            <a:r>
              <a:rPr lang="en-US" sz="1400" b="1" dirty="0">
                <a:solidFill>
                  <a:schemeClr val="accent4">
                    <a:lumMod val="50000"/>
                  </a:schemeClr>
                </a:solidFill>
                <a:cs typeface="Arial" panose="020B0604020202020204" pitchFamily="34" charset="0"/>
              </a:rPr>
              <a:t>;</a:t>
            </a:r>
          </a:p>
        </p:txBody>
      </p:sp>
      <p:sp>
        <p:nvSpPr>
          <p:cNvPr id="7" name="TextBox 6"/>
          <p:cNvSpPr txBox="1"/>
          <p:nvPr/>
        </p:nvSpPr>
        <p:spPr>
          <a:xfrm>
            <a:off x="914400" y="2676712"/>
            <a:ext cx="6705600" cy="738664"/>
          </a:xfrm>
          <a:prstGeom prst="rect">
            <a:avLst/>
          </a:prstGeom>
          <a:noFill/>
        </p:spPr>
        <p:txBody>
          <a:bodyPr wrap="square" rtlCol="0">
            <a:spAutoFit/>
          </a:bodyPr>
          <a:lstStyle/>
          <a:p>
            <a:pPr marL="1200150" lvl="2" indent="-285750">
              <a:buFont typeface="Arial" panose="020B0604020202020204" pitchFamily="34" charset="0"/>
              <a:buChar char="•"/>
            </a:pPr>
            <a:r>
              <a:rPr lang="en-US" sz="1400" b="1" dirty="0">
                <a:solidFill>
                  <a:schemeClr val="accent4">
                    <a:lumMod val="50000"/>
                  </a:schemeClr>
                </a:solidFill>
                <a:cs typeface="Arial" panose="020B0604020202020204" pitchFamily="34" charset="0"/>
              </a:rPr>
              <a:t>Work plan to make the NTFC fully functional developed; </a:t>
            </a:r>
          </a:p>
          <a:p>
            <a:pPr marL="1200150" lvl="2" indent="-285750">
              <a:buFont typeface="Arial" panose="020B0604020202020204" pitchFamily="34" charset="0"/>
              <a:buChar char="•"/>
            </a:pPr>
            <a:r>
              <a:rPr lang="en-US" sz="1400" b="1" dirty="0">
                <a:solidFill>
                  <a:schemeClr val="accent4">
                    <a:lumMod val="50000"/>
                  </a:schemeClr>
                </a:solidFill>
                <a:cs typeface="Arial" panose="020B0604020202020204" pitchFamily="34" charset="0"/>
              </a:rPr>
              <a:t>Rules of Procedure adopted;</a:t>
            </a:r>
          </a:p>
          <a:p>
            <a:pPr marL="1200150" lvl="2" indent="-285750">
              <a:buFont typeface="Arial" panose="020B0604020202020204" pitchFamily="34" charset="0"/>
              <a:buChar char="•"/>
            </a:pPr>
            <a:r>
              <a:rPr lang="en-US" sz="1400" b="1" dirty="0">
                <a:solidFill>
                  <a:schemeClr val="accent4">
                    <a:lumMod val="50000"/>
                  </a:schemeClr>
                </a:solidFill>
                <a:cs typeface="Arial" panose="020B0604020202020204" pitchFamily="34" charset="0"/>
              </a:rPr>
              <a:t>The Right membership identified and secured;</a:t>
            </a:r>
          </a:p>
        </p:txBody>
      </p:sp>
      <p:sp>
        <p:nvSpPr>
          <p:cNvPr id="8" name="TextBox 7"/>
          <p:cNvSpPr txBox="1"/>
          <p:nvPr/>
        </p:nvSpPr>
        <p:spPr>
          <a:xfrm>
            <a:off x="2092824" y="3675786"/>
            <a:ext cx="6329723" cy="738664"/>
          </a:xfrm>
          <a:prstGeom prst="rect">
            <a:avLst/>
          </a:prstGeom>
          <a:noFill/>
        </p:spPr>
        <p:txBody>
          <a:bodyPr wrap="square" rtlCol="0">
            <a:spAutoFit/>
          </a:bodyPr>
          <a:lstStyle/>
          <a:p>
            <a:pPr marL="285750" indent="-285750">
              <a:buFont typeface="Arial" panose="020B0604020202020204" pitchFamily="34" charset="0"/>
              <a:buChar char="•"/>
            </a:pPr>
            <a:r>
              <a:rPr lang="en-US" sz="1400" b="1" dirty="0">
                <a:solidFill>
                  <a:schemeClr val="accent4">
                    <a:lumMod val="50000"/>
                  </a:schemeClr>
                </a:solidFill>
              </a:rPr>
              <a:t>NTFC scope of work broaden: TFA + other TF related measures;</a:t>
            </a:r>
          </a:p>
          <a:p>
            <a:pPr marL="285750" indent="-285750">
              <a:buFont typeface="Arial" panose="020B0604020202020204" pitchFamily="34" charset="0"/>
              <a:buChar char="•"/>
            </a:pPr>
            <a:r>
              <a:rPr lang="en-US" sz="1400" b="1" dirty="0">
                <a:solidFill>
                  <a:schemeClr val="accent4">
                    <a:lumMod val="50000"/>
                  </a:schemeClr>
                </a:solidFill>
              </a:rPr>
              <a:t>Mandate for the TF Strategy secured; </a:t>
            </a:r>
          </a:p>
          <a:p>
            <a:pPr marL="285750" indent="-285750">
              <a:buFont typeface="Arial" panose="020B0604020202020204" pitchFamily="34" charset="0"/>
              <a:buChar char="•"/>
            </a:pPr>
            <a:r>
              <a:rPr lang="en-US" sz="1400" b="1" dirty="0">
                <a:solidFill>
                  <a:schemeClr val="accent4">
                    <a:lumMod val="50000"/>
                  </a:schemeClr>
                </a:solidFill>
              </a:rPr>
              <a:t>Private sector participation increased;</a:t>
            </a:r>
          </a:p>
        </p:txBody>
      </p:sp>
      <p:sp>
        <p:nvSpPr>
          <p:cNvPr id="9" name="TextBox 8"/>
          <p:cNvSpPr txBox="1"/>
          <p:nvPr/>
        </p:nvSpPr>
        <p:spPr>
          <a:xfrm>
            <a:off x="2292606" y="4783138"/>
            <a:ext cx="5970026" cy="738664"/>
          </a:xfrm>
          <a:prstGeom prst="rect">
            <a:avLst/>
          </a:prstGeom>
          <a:noFill/>
        </p:spPr>
        <p:txBody>
          <a:bodyPr wrap="square" rtlCol="0">
            <a:spAutoFit/>
          </a:bodyPr>
          <a:lstStyle/>
          <a:p>
            <a:pPr marL="285750" indent="-285750">
              <a:buFont typeface="Arial" panose="020B0604020202020204" pitchFamily="34" charset="0"/>
              <a:buChar char="•"/>
            </a:pPr>
            <a:r>
              <a:rPr lang="en-US" sz="1400" b="1" dirty="0">
                <a:solidFill>
                  <a:schemeClr val="accent4">
                    <a:lumMod val="50000"/>
                  </a:schemeClr>
                </a:solidFill>
              </a:rPr>
              <a:t>Draft TF Strategy &amp; AP prepared and aligned at the NTFC level;</a:t>
            </a:r>
          </a:p>
          <a:p>
            <a:pPr marL="285750" indent="-285750">
              <a:buFont typeface="Arial" panose="020B0604020202020204" pitchFamily="34" charset="0"/>
              <a:buChar char="•"/>
            </a:pPr>
            <a:r>
              <a:rPr lang="en-US" sz="1400" b="1" dirty="0">
                <a:solidFill>
                  <a:schemeClr val="accent4">
                    <a:lumMod val="50000"/>
                  </a:schemeClr>
                </a:solidFill>
              </a:rPr>
              <a:t>Monitoring mechanism for TF reform developed;</a:t>
            </a:r>
          </a:p>
          <a:p>
            <a:pPr marL="285750" indent="-285750">
              <a:buFont typeface="Arial" panose="020B0604020202020204" pitchFamily="34" charset="0"/>
              <a:buChar char="•"/>
            </a:pPr>
            <a:r>
              <a:rPr lang="en-US" sz="1400" b="1" dirty="0">
                <a:solidFill>
                  <a:schemeClr val="accent4">
                    <a:lumMod val="50000"/>
                  </a:schemeClr>
                </a:solidFill>
              </a:rPr>
              <a:t>TF Strategy and AP adopted by the Government - March, 29</a:t>
            </a:r>
            <a:r>
              <a:rPr lang="en-US" sz="1400" b="1" baseline="30000" dirty="0">
                <a:solidFill>
                  <a:schemeClr val="accent4">
                    <a:lumMod val="50000"/>
                  </a:schemeClr>
                </a:solidFill>
              </a:rPr>
              <a:t>th</a:t>
            </a:r>
            <a:r>
              <a:rPr lang="en-US" sz="1400" b="1" dirty="0">
                <a:solidFill>
                  <a:schemeClr val="accent4">
                    <a:lumMod val="50000"/>
                  </a:schemeClr>
                </a:solidFill>
              </a:rPr>
              <a:t>; </a:t>
            </a:r>
          </a:p>
        </p:txBody>
      </p:sp>
      <p:sp>
        <p:nvSpPr>
          <p:cNvPr id="15" name="Rectangle 14"/>
          <p:cNvSpPr/>
          <p:nvPr/>
        </p:nvSpPr>
        <p:spPr>
          <a:xfrm>
            <a:off x="76200" y="5783223"/>
            <a:ext cx="1476000" cy="876042"/>
          </a:xfrm>
          <a:prstGeom prst="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b="1" i="1" dirty="0">
                <a:solidFill>
                  <a:srgbClr val="C00000"/>
                </a:solidFill>
                <a:effectLst>
                  <a:outerShdw blurRad="38100" dist="38100" dir="2700000" algn="tl">
                    <a:srgbClr val="000000">
                      <a:alpha val="43137"/>
                    </a:srgbClr>
                  </a:outerShdw>
                </a:effectLst>
              </a:rPr>
              <a:t>By October, 2019</a:t>
            </a:r>
          </a:p>
        </p:txBody>
      </p:sp>
      <p:sp>
        <p:nvSpPr>
          <p:cNvPr id="17" name="TextBox 16"/>
          <p:cNvSpPr txBox="1"/>
          <p:nvPr/>
        </p:nvSpPr>
        <p:spPr>
          <a:xfrm>
            <a:off x="2590800" y="5879103"/>
            <a:ext cx="5970026" cy="738664"/>
          </a:xfrm>
          <a:prstGeom prst="rect">
            <a:avLst/>
          </a:prstGeom>
          <a:noFill/>
        </p:spPr>
        <p:txBody>
          <a:bodyPr wrap="square" rtlCol="0">
            <a:spAutoFit/>
          </a:bodyPr>
          <a:lstStyle/>
          <a:p>
            <a:pPr marL="285750" indent="-285750">
              <a:buFont typeface="Arial" panose="020B0604020202020204" pitchFamily="34" charset="0"/>
              <a:buChar char="•"/>
            </a:pPr>
            <a:r>
              <a:rPr lang="en-US" sz="1400" b="1" dirty="0">
                <a:solidFill>
                  <a:schemeClr val="accent4">
                    <a:lumMod val="50000"/>
                  </a:schemeClr>
                </a:solidFill>
              </a:rPr>
              <a:t>New Co-Chairs welcomed;</a:t>
            </a:r>
          </a:p>
          <a:p>
            <a:pPr marL="285750" indent="-285750">
              <a:buFont typeface="Arial" panose="020B0604020202020204" pitchFamily="34" charset="0"/>
              <a:buChar char="•"/>
            </a:pPr>
            <a:r>
              <a:rPr lang="en-US" sz="1400" b="1" dirty="0">
                <a:solidFill>
                  <a:schemeClr val="accent4">
                    <a:lumMod val="50000"/>
                  </a:schemeClr>
                </a:solidFill>
              </a:rPr>
              <a:t>Membership refreshed;</a:t>
            </a:r>
          </a:p>
          <a:p>
            <a:pPr marL="285750" indent="-285750">
              <a:buFont typeface="Arial" panose="020B0604020202020204" pitchFamily="34" charset="0"/>
              <a:buChar char="•"/>
            </a:pPr>
            <a:r>
              <a:rPr lang="en-US" sz="1400" b="1" dirty="0">
                <a:solidFill>
                  <a:schemeClr val="accent4">
                    <a:lumMod val="50000"/>
                  </a:schemeClr>
                </a:solidFill>
              </a:rPr>
              <a:t>The Report on the Strategy implementation in progress…</a:t>
            </a:r>
          </a:p>
        </p:txBody>
      </p:sp>
    </p:spTree>
    <p:extLst>
      <p:ext uri="{BB962C8B-B14F-4D97-AF65-F5344CB8AC3E}">
        <p14:creationId xmlns:p14="http://schemas.microsoft.com/office/powerpoint/2010/main" val="30889556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 name="Rectangle 26"/>
          <p:cNvSpPr/>
          <p:nvPr/>
        </p:nvSpPr>
        <p:spPr>
          <a:xfrm>
            <a:off x="277289" y="1743740"/>
            <a:ext cx="8710487" cy="4367413"/>
          </a:xfrm>
          <a:prstGeom prst="rect">
            <a:avLst/>
          </a:prstGeom>
          <a:noFill/>
          <a:ln w="12700" cap="flat" cmpd="sng" algn="ctr">
            <a:noFill/>
            <a:prstDash val="solid"/>
          </a:ln>
          <a:effectLst/>
        </p:spPr>
        <p:txBody>
          <a:bodyPr lIns="91440" tIns="0" rIns="91440" bIns="0" rtlCol="0" anchor="t"/>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400" b="0" i="0" u="none" strike="noStrike" kern="0" cap="none" spc="0" normalizeH="0" baseline="0" noProof="0" dirty="0">
              <a:ln>
                <a:noFill/>
              </a:ln>
              <a:solidFill>
                <a:srgbClr val="002060"/>
              </a:solidFill>
              <a:effectLst/>
              <a:uLnTx/>
              <a:uFillTx/>
              <a:latin typeface="Georgia" panose="02040502050405020303" pitchFamily="18" charset="0"/>
              <a:ea typeface="+mn-ea"/>
              <a:cs typeface="Arial"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400" b="0" i="0" u="none" strike="noStrike" kern="0" cap="none" spc="0" normalizeH="0" baseline="0" noProof="0" dirty="0">
              <a:ln>
                <a:noFill/>
              </a:ln>
              <a:solidFill>
                <a:srgbClr val="002060"/>
              </a:solidFill>
              <a:effectLst/>
              <a:uLnTx/>
              <a:uFillTx/>
              <a:latin typeface="Georgia" panose="02040502050405020303" pitchFamily="18" charset="0"/>
              <a:ea typeface="+mn-ea"/>
              <a:cs typeface="Arial" pitchFamily="34" charset="0"/>
            </a:endParaRPr>
          </a:p>
        </p:txBody>
      </p:sp>
      <p:sp>
        <p:nvSpPr>
          <p:cNvPr id="21" name="Rectangle 20"/>
          <p:cNvSpPr/>
          <p:nvPr/>
        </p:nvSpPr>
        <p:spPr>
          <a:xfrm>
            <a:off x="-24063" y="1043616"/>
            <a:ext cx="7315200" cy="461665"/>
          </a:xfrm>
          <a:prstGeom prst="rect">
            <a:avLst/>
          </a:prstGeom>
        </p:spPr>
        <p:txBody>
          <a:bodyPr wrap="square">
            <a:spAutoFit/>
          </a:bodyPr>
          <a:lstStyle/>
          <a:p>
            <a:pPr lvl="1"/>
            <a:r>
              <a:rPr lang="en-US" sz="2400" b="1" dirty="0">
                <a:solidFill>
                  <a:srgbClr val="C00000"/>
                </a:solidFill>
                <a:effectLst>
                  <a:outerShdw blurRad="38100" dist="38100" dir="2700000" algn="tl">
                    <a:srgbClr val="000000">
                      <a:alpha val="43137"/>
                    </a:srgbClr>
                  </a:outerShdw>
                </a:effectLst>
              </a:rPr>
              <a:t>NTFC – </a:t>
            </a:r>
            <a:r>
              <a:rPr lang="en-US" sz="2400" b="1" dirty="0" err="1">
                <a:solidFill>
                  <a:srgbClr val="C00000"/>
                </a:solidFill>
                <a:effectLst>
                  <a:outerShdw blurRad="38100" dist="38100" dir="2700000" algn="tl">
                    <a:srgbClr val="000000">
                      <a:alpha val="43137"/>
                    </a:srgbClr>
                  </a:outerShdw>
                </a:effectLst>
              </a:rPr>
              <a:t>ToR</a:t>
            </a:r>
            <a:endParaRPr kumimoji="0" lang="sr-Latn-CS" sz="2400" b="1"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Constantia"/>
              <a:ea typeface="+mn-ea"/>
              <a:cs typeface="+mn-cs"/>
            </a:endParaRPr>
          </a:p>
        </p:txBody>
      </p:sp>
      <p:sp>
        <p:nvSpPr>
          <p:cNvPr id="22" name="Rounded Rectangle 21"/>
          <p:cNvSpPr/>
          <p:nvPr/>
        </p:nvSpPr>
        <p:spPr>
          <a:xfrm>
            <a:off x="0" y="0"/>
            <a:ext cx="9144000" cy="762000"/>
          </a:xfrm>
          <a:prstGeom prst="roundRect">
            <a:avLst/>
          </a:prstGeom>
          <a:solidFill>
            <a:srgbClr val="C00000"/>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0" lang="sr-Latn-ME" sz="1100" b="0" i="1" u="none" strike="noStrike" kern="1200" cap="none" spc="0" normalizeH="0" baseline="0" noProof="0" dirty="0">
                <a:ln>
                  <a:noFill/>
                </a:ln>
                <a:solidFill>
                  <a:prstClr val="white"/>
                </a:solidFill>
                <a:effectLst/>
                <a:uLnTx/>
                <a:uFillTx/>
                <a:latin typeface="Constantia"/>
                <a:ea typeface="+mn-ea"/>
                <a:cs typeface="+mn-cs"/>
              </a:rPr>
              <a:t>		</a:t>
            </a:r>
            <a:r>
              <a:rPr lang="en-US" sz="1100" dirty="0">
                <a:solidFill>
                  <a:schemeClr val="bg1"/>
                </a:solidFill>
              </a:rPr>
              <a:t>National Trade </a:t>
            </a:r>
          </a:p>
          <a:p>
            <a:r>
              <a:rPr lang="en-US" sz="1100" dirty="0">
                <a:solidFill>
                  <a:schemeClr val="bg1"/>
                </a:solidFill>
              </a:rPr>
              <a:t>		Facilitation Committee</a:t>
            </a:r>
          </a:p>
          <a:p>
            <a:r>
              <a:rPr lang="en-US" sz="1100" dirty="0">
                <a:solidFill>
                  <a:schemeClr val="bg1"/>
                </a:solidFill>
              </a:rPr>
              <a:t>		Government of Montenegro</a:t>
            </a:r>
          </a:p>
        </p:txBody>
      </p:sp>
      <p:pic>
        <p:nvPicPr>
          <p:cNvPr id="16" name="Picture 15" descr="9494719825_583afc790f_n.jpg"/>
          <p:cNvPicPr>
            <a:picLocks noChangeAspect="1"/>
          </p:cNvPicPr>
          <p:nvPr/>
        </p:nvPicPr>
        <p:blipFill>
          <a:blip r:embed="rId3" cstate="print"/>
          <a:stretch>
            <a:fillRect/>
          </a:stretch>
        </p:blipFill>
        <p:spPr>
          <a:xfrm>
            <a:off x="685800" y="0"/>
            <a:ext cx="1066800" cy="685800"/>
          </a:xfrm>
          <a:prstGeom prst="rect">
            <a:avLst/>
          </a:prstGeom>
          <a:ln>
            <a:noFill/>
          </a:ln>
          <a:effectLst>
            <a:outerShdw blurRad="292100" dist="139700" dir="2700000" algn="tl" rotWithShape="0">
              <a:srgbClr val="333333">
                <a:alpha val="65000"/>
              </a:srgbClr>
            </a:outerShdw>
          </a:effectLst>
        </p:spPr>
      </p:pic>
      <p:sp>
        <p:nvSpPr>
          <p:cNvPr id="11" name="Rectangle 10"/>
          <p:cNvSpPr/>
          <p:nvPr/>
        </p:nvSpPr>
        <p:spPr>
          <a:xfrm>
            <a:off x="1295400" y="3276600"/>
            <a:ext cx="7010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SzTx/>
              <a:tabLst/>
              <a:defRPr/>
            </a:pPr>
            <a:endParaRPr kumimoji="0" lang="en-US" sz="1600" b="0" i="1" u="none" strike="noStrike" kern="1200" cap="none" spc="0" normalizeH="0" baseline="0" noProof="0" dirty="0">
              <a:ln>
                <a:noFill/>
              </a:ln>
              <a:solidFill>
                <a:srgbClr val="C00000"/>
              </a:solidFill>
              <a:effectLst/>
              <a:uLnTx/>
              <a:uFillTx/>
              <a:latin typeface="Constantia"/>
              <a:ea typeface="+mn-ea"/>
              <a:cs typeface="+mn-cs"/>
            </a:endParaRPr>
          </a:p>
        </p:txBody>
      </p:sp>
      <p:sp>
        <p:nvSpPr>
          <p:cNvPr id="25" name="Rectangle 7"/>
          <p:cNvSpPr>
            <a:spLocks noChangeArrowheads="1"/>
          </p:cNvSpPr>
          <p:nvPr/>
        </p:nvSpPr>
        <p:spPr bwMode="gray">
          <a:xfrm rot="16200000">
            <a:off x="3724964" y="2588602"/>
            <a:ext cx="2142460" cy="452735"/>
          </a:xfrm>
          <a:prstGeom prst="rect">
            <a:avLst/>
          </a:prstGeom>
          <a:solidFill>
            <a:schemeClr val="accent3">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sz="1600" i="1" dirty="0">
              <a:solidFill>
                <a:srgbClr val="C00000"/>
              </a:solidFill>
            </a:endParaRPr>
          </a:p>
        </p:txBody>
      </p:sp>
      <p:sp>
        <p:nvSpPr>
          <p:cNvPr id="26" name="Rectangle 7"/>
          <p:cNvSpPr>
            <a:spLocks noChangeArrowheads="1"/>
          </p:cNvSpPr>
          <p:nvPr/>
        </p:nvSpPr>
        <p:spPr bwMode="gray">
          <a:xfrm rot="16200000">
            <a:off x="1469119" y="5310907"/>
            <a:ext cx="1879450" cy="452735"/>
          </a:xfrm>
          <a:prstGeom prst="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sz="1600" i="1" dirty="0">
              <a:solidFill>
                <a:srgbClr val="C00000"/>
              </a:solidFill>
            </a:endParaRPr>
          </a:p>
        </p:txBody>
      </p:sp>
      <p:sp>
        <p:nvSpPr>
          <p:cNvPr id="15" name="Rectangle 14">
            <a:extLst>
              <a:ext uri="{FF2B5EF4-FFF2-40B4-BE49-F238E27FC236}">
                <a16:creationId xmlns:a16="http://schemas.microsoft.com/office/drawing/2014/main" id="{981CB4B4-3906-974B-AECD-980B0E7ACB21}"/>
              </a:ext>
            </a:extLst>
          </p:cNvPr>
          <p:cNvSpPr/>
          <p:nvPr/>
        </p:nvSpPr>
        <p:spPr>
          <a:xfrm>
            <a:off x="61312" y="1743740"/>
            <a:ext cx="394519" cy="2218660"/>
          </a:xfrm>
          <a:prstGeom prst="rect">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7" name="TextBox 16">
            <a:extLst>
              <a:ext uri="{FF2B5EF4-FFF2-40B4-BE49-F238E27FC236}">
                <a16:creationId xmlns:a16="http://schemas.microsoft.com/office/drawing/2014/main" id="{610180C2-E4FA-7849-8239-A0C5B84901BD}"/>
              </a:ext>
            </a:extLst>
          </p:cNvPr>
          <p:cNvSpPr txBox="1"/>
          <p:nvPr/>
        </p:nvSpPr>
        <p:spPr>
          <a:xfrm>
            <a:off x="465111" y="1743739"/>
            <a:ext cx="3468446" cy="2516073"/>
          </a:xfrm>
          <a:prstGeom prst="rect">
            <a:avLst/>
          </a:prstGeom>
          <a:noFill/>
        </p:spPr>
        <p:txBody>
          <a:bodyPr wrap="square" rtlCol="0">
            <a:spAutoFit/>
          </a:bodyPr>
          <a:lstStyle/>
          <a:p>
            <a:pPr defTabSz="161063"/>
            <a:r>
              <a:rPr lang="en-US" sz="1350" b="1" dirty="0">
                <a:ln w="0"/>
                <a:solidFill>
                  <a:srgbClr val="C00000"/>
                </a:solidFill>
                <a:cs typeface="Arial" panose="020B0604020202020204" pitchFamily="34" charset="0"/>
              </a:rPr>
              <a:t>OBJECTIVES</a:t>
            </a:r>
          </a:p>
          <a:p>
            <a:pPr defTabSz="161063"/>
            <a:endParaRPr lang="en-US" sz="1500" dirty="0">
              <a:ln w="0"/>
              <a:solidFill>
                <a:srgbClr val="7030A0"/>
              </a:solidFill>
              <a:latin typeface="Arial" panose="020B0604020202020204" pitchFamily="34" charset="0"/>
              <a:cs typeface="Arial" panose="020B0604020202020204" pitchFamily="34" charset="0"/>
            </a:endParaRPr>
          </a:p>
          <a:p>
            <a:pPr marL="557184" lvl="1" indent="-214302" algn="just">
              <a:buFont typeface="Arial" panose="020B0604020202020204" pitchFamily="34" charset="0"/>
              <a:buChar char="•"/>
            </a:pPr>
            <a:r>
              <a:rPr lang="x-none" sz="1200" b="1" dirty="0">
                <a:solidFill>
                  <a:schemeClr val="accent4">
                    <a:lumMod val="50000"/>
                  </a:schemeClr>
                </a:solidFill>
                <a:cs typeface="Arial" panose="020B0604020202020204" pitchFamily="34" charset="0"/>
              </a:rPr>
              <a:t>Facilitate implementation of TF</a:t>
            </a:r>
            <a:r>
              <a:rPr lang="en-GB" sz="1200" b="1" dirty="0">
                <a:solidFill>
                  <a:schemeClr val="accent4">
                    <a:lumMod val="50000"/>
                  </a:schemeClr>
                </a:solidFill>
                <a:cs typeface="Arial" panose="020B0604020202020204" pitchFamily="34" charset="0"/>
              </a:rPr>
              <a:t> measures</a:t>
            </a:r>
            <a:r>
              <a:rPr lang="en-US" sz="1200" b="1" dirty="0">
                <a:solidFill>
                  <a:schemeClr val="accent4">
                    <a:lumMod val="50000"/>
                  </a:schemeClr>
                </a:solidFill>
                <a:cs typeface="Arial" panose="020B0604020202020204" pitchFamily="34" charset="0"/>
              </a:rPr>
              <a:t>;</a:t>
            </a:r>
            <a:r>
              <a:rPr lang="x-none" sz="1200" b="1" dirty="0">
                <a:solidFill>
                  <a:schemeClr val="accent4">
                    <a:lumMod val="50000"/>
                  </a:schemeClr>
                </a:solidFill>
                <a:cs typeface="Arial" panose="020B0604020202020204" pitchFamily="34" charset="0"/>
              </a:rPr>
              <a:t> </a:t>
            </a:r>
            <a:endParaRPr lang="sr-Latn-ME" sz="1200" b="1" dirty="0">
              <a:solidFill>
                <a:schemeClr val="accent4">
                  <a:lumMod val="50000"/>
                </a:schemeClr>
              </a:solidFill>
              <a:cs typeface="Arial" panose="020B0604020202020204" pitchFamily="34" charset="0"/>
            </a:endParaRPr>
          </a:p>
          <a:p>
            <a:pPr marL="557184" lvl="1" indent="-214302" algn="just">
              <a:buFont typeface="Arial" panose="020B0604020202020204" pitchFamily="34" charset="0"/>
              <a:buChar char="•"/>
            </a:pPr>
            <a:r>
              <a:rPr lang="x-none" sz="1200" b="1" dirty="0">
                <a:solidFill>
                  <a:schemeClr val="accent4">
                    <a:lumMod val="50000"/>
                  </a:schemeClr>
                </a:solidFill>
                <a:cs typeface="Arial" panose="020B0604020202020204" pitchFamily="34" charset="0"/>
              </a:rPr>
              <a:t>Facilitate </a:t>
            </a:r>
            <a:r>
              <a:rPr lang="en-GB" sz="1200" b="1" dirty="0">
                <a:solidFill>
                  <a:schemeClr val="accent4">
                    <a:lumMod val="50000"/>
                  </a:schemeClr>
                </a:solidFill>
                <a:cs typeface="Arial" panose="020B0604020202020204" pitchFamily="34" charset="0"/>
              </a:rPr>
              <a:t>domestic </a:t>
            </a:r>
            <a:r>
              <a:rPr lang="x-none" sz="1200" b="1" dirty="0">
                <a:solidFill>
                  <a:schemeClr val="accent4">
                    <a:lumMod val="50000"/>
                  </a:schemeClr>
                </a:solidFill>
                <a:cs typeface="Arial" panose="020B0604020202020204" pitchFamily="34" charset="0"/>
              </a:rPr>
              <a:t>coordination</a:t>
            </a:r>
            <a:r>
              <a:rPr lang="en-US" sz="1200" b="1" dirty="0">
                <a:solidFill>
                  <a:schemeClr val="accent4">
                    <a:lumMod val="50000"/>
                  </a:schemeClr>
                </a:solidFill>
                <a:cs typeface="Arial" panose="020B0604020202020204" pitchFamily="34" charset="0"/>
              </a:rPr>
              <a:t>;</a:t>
            </a:r>
            <a:r>
              <a:rPr lang="x-none" sz="1200" b="1" dirty="0">
                <a:solidFill>
                  <a:schemeClr val="accent4">
                    <a:lumMod val="50000"/>
                  </a:schemeClr>
                </a:solidFill>
                <a:cs typeface="Arial" panose="020B0604020202020204" pitchFamily="34" charset="0"/>
              </a:rPr>
              <a:t>   </a:t>
            </a:r>
            <a:endParaRPr lang="sr-Latn-ME" sz="1200" b="1" dirty="0">
              <a:solidFill>
                <a:schemeClr val="accent4">
                  <a:lumMod val="50000"/>
                </a:schemeClr>
              </a:solidFill>
              <a:cs typeface="Arial" panose="020B0604020202020204" pitchFamily="34" charset="0"/>
            </a:endParaRPr>
          </a:p>
          <a:p>
            <a:pPr marL="557184" lvl="1" indent="-214302" algn="just">
              <a:buFont typeface="Arial" panose="020B0604020202020204" pitchFamily="34" charset="0"/>
              <a:buChar char="•"/>
            </a:pPr>
            <a:r>
              <a:rPr lang="en-GB" sz="1200" b="1" dirty="0">
                <a:solidFill>
                  <a:schemeClr val="accent4">
                    <a:lumMod val="50000"/>
                  </a:schemeClr>
                </a:solidFill>
                <a:cs typeface="Arial" panose="020B0604020202020204" pitchFamily="34" charset="0"/>
              </a:rPr>
              <a:t>Public- private </a:t>
            </a:r>
            <a:r>
              <a:rPr lang="x-none" sz="1200" b="1" dirty="0">
                <a:solidFill>
                  <a:schemeClr val="accent4">
                    <a:lumMod val="50000"/>
                  </a:schemeClr>
                </a:solidFill>
                <a:cs typeface="Arial" panose="020B0604020202020204" pitchFamily="34" charset="0"/>
              </a:rPr>
              <a:t>cooperation</a:t>
            </a:r>
            <a:r>
              <a:rPr lang="en-GB" sz="1200" b="1" dirty="0">
                <a:solidFill>
                  <a:schemeClr val="accent4">
                    <a:lumMod val="50000"/>
                  </a:schemeClr>
                </a:solidFill>
                <a:cs typeface="Arial" panose="020B0604020202020204" pitchFamily="34" charset="0"/>
              </a:rPr>
              <a:t>;</a:t>
            </a:r>
            <a:r>
              <a:rPr lang="x-none" sz="1200" b="1" dirty="0">
                <a:solidFill>
                  <a:schemeClr val="accent4">
                    <a:lumMod val="50000"/>
                  </a:schemeClr>
                </a:solidFill>
                <a:cs typeface="Arial" panose="020B0604020202020204" pitchFamily="34" charset="0"/>
              </a:rPr>
              <a:t> </a:t>
            </a:r>
            <a:endParaRPr lang="sr-Latn-ME" sz="1200" b="1" dirty="0">
              <a:solidFill>
                <a:schemeClr val="accent4">
                  <a:lumMod val="50000"/>
                </a:schemeClr>
              </a:solidFill>
              <a:cs typeface="Arial" panose="020B0604020202020204" pitchFamily="34" charset="0"/>
            </a:endParaRPr>
          </a:p>
          <a:p>
            <a:pPr marL="557184" lvl="1" indent="-214302" algn="just">
              <a:buFont typeface="Arial" panose="020B0604020202020204" pitchFamily="34" charset="0"/>
              <a:buChar char="•"/>
            </a:pPr>
            <a:r>
              <a:rPr lang="x-none" sz="1200" b="1" dirty="0">
                <a:solidFill>
                  <a:schemeClr val="accent4">
                    <a:lumMod val="50000"/>
                  </a:schemeClr>
                </a:solidFill>
                <a:cs typeface="Arial" panose="020B0604020202020204" pitchFamily="34" charset="0"/>
              </a:rPr>
              <a:t>Re</a:t>
            </a:r>
            <a:r>
              <a:rPr lang="en-GB" sz="1200" b="1" dirty="0" err="1">
                <a:solidFill>
                  <a:schemeClr val="accent4">
                    <a:lumMod val="50000"/>
                  </a:schemeClr>
                </a:solidFill>
                <a:cs typeface="Arial" panose="020B0604020202020204" pitchFamily="34" charset="0"/>
              </a:rPr>
              <a:t>gulatory</a:t>
            </a:r>
            <a:r>
              <a:rPr lang="en-GB" sz="1200" b="1" dirty="0">
                <a:solidFill>
                  <a:schemeClr val="accent4">
                    <a:lumMod val="50000"/>
                  </a:schemeClr>
                </a:solidFill>
                <a:cs typeface="Arial" panose="020B0604020202020204" pitchFamily="34" charset="0"/>
              </a:rPr>
              <a:t> objectives;</a:t>
            </a:r>
            <a:r>
              <a:rPr lang="x-none" sz="1200" b="1" dirty="0">
                <a:solidFill>
                  <a:schemeClr val="accent4">
                    <a:lumMod val="50000"/>
                  </a:schemeClr>
                </a:solidFill>
                <a:cs typeface="Arial" panose="020B0604020202020204" pitchFamily="34" charset="0"/>
              </a:rPr>
              <a:t> </a:t>
            </a:r>
            <a:endParaRPr lang="sr-Latn-ME" sz="1200" b="1" dirty="0">
              <a:solidFill>
                <a:schemeClr val="accent4">
                  <a:lumMod val="50000"/>
                </a:schemeClr>
              </a:solidFill>
              <a:cs typeface="Arial" panose="020B0604020202020204" pitchFamily="34" charset="0"/>
            </a:endParaRPr>
          </a:p>
          <a:p>
            <a:pPr marL="557184" lvl="1" indent="-214302" algn="just">
              <a:buFont typeface="Arial" panose="020B0604020202020204" pitchFamily="34" charset="0"/>
              <a:buChar char="•"/>
            </a:pPr>
            <a:r>
              <a:rPr lang="x-none" sz="1200" b="1" dirty="0">
                <a:solidFill>
                  <a:schemeClr val="accent4">
                    <a:lumMod val="50000"/>
                  </a:schemeClr>
                </a:solidFill>
                <a:cs typeface="Arial" panose="020B0604020202020204" pitchFamily="34" charset="0"/>
              </a:rPr>
              <a:t>Mobilize and coordinate donor support</a:t>
            </a:r>
            <a:r>
              <a:rPr lang="en-GB" sz="1200" b="1" dirty="0">
                <a:solidFill>
                  <a:schemeClr val="accent4">
                    <a:lumMod val="50000"/>
                  </a:schemeClr>
                </a:solidFill>
                <a:cs typeface="Arial" panose="020B0604020202020204" pitchFamily="34" charset="0"/>
              </a:rPr>
              <a:t>;</a:t>
            </a:r>
            <a:endParaRPr lang="sr-Latn-ME" sz="1200" b="1" dirty="0">
              <a:solidFill>
                <a:schemeClr val="accent4">
                  <a:lumMod val="50000"/>
                </a:schemeClr>
              </a:solidFill>
              <a:cs typeface="Arial" panose="020B0604020202020204" pitchFamily="34" charset="0"/>
            </a:endParaRPr>
          </a:p>
          <a:p>
            <a:pPr marL="557184" lvl="1" indent="-214302" algn="just">
              <a:buFont typeface="Arial" panose="020B0604020202020204" pitchFamily="34" charset="0"/>
              <a:buChar char="•"/>
            </a:pPr>
            <a:r>
              <a:rPr lang="en-GB" sz="1200" b="1" dirty="0">
                <a:solidFill>
                  <a:schemeClr val="accent4">
                    <a:lumMod val="50000"/>
                  </a:schemeClr>
                </a:solidFill>
                <a:cs typeface="Arial" panose="020B0604020202020204" pitchFamily="34" charset="0"/>
              </a:rPr>
              <a:t>T</a:t>
            </a:r>
            <a:r>
              <a:rPr lang="x-none" sz="1200" b="1" dirty="0">
                <a:solidFill>
                  <a:schemeClr val="accent4">
                    <a:lumMod val="50000"/>
                  </a:schemeClr>
                </a:solidFill>
                <a:cs typeface="Arial" panose="020B0604020202020204" pitchFamily="34" charset="0"/>
              </a:rPr>
              <a:t>ransparency and awareness </a:t>
            </a:r>
            <a:r>
              <a:rPr lang="en-GB" sz="1200" b="1" dirty="0">
                <a:solidFill>
                  <a:schemeClr val="accent4">
                    <a:lumMod val="50000"/>
                  </a:schemeClr>
                </a:solidFill>
                <a:cs typeface="Arial" panose="020B0604020202020204" pitchFamily="34" charset="0"/>
              </a:rPr>
              <a:t>raising; </a:t>
            </a:r>
            <a:r>
              <a:rPr lang="x-none" sz="1200" b="1" dirty="0">
                <a:solidFill>
                  <a:schemeClr val="accent4">
                    <a:lumMod val="50000"/>
                  </a:schemeClr>
                </a:solidFill>
                <a:cs typeface="Arial" panose="020B0604020202020204" pitchFamily="34" charset="0"/>
              </a:rPr>
              <a:t>  </a:t>
            </a:r>
            <a:endParaRPr lang="sr-Latn-ME" sz="1200" b="1" dirty="0">
              <a:solidFill>
                <a:schemeClr val="accent4">
                  <a:lumMod val="50000"/>
                </a:schemeClr>
              </a:solidFill>
              <a:cs typeface="Arial" panose="020B0604020202020204" pitchFamily="34" charset="0"/>
            </a:endParaRPr>
          </a:p>
          <a:p>
            <a:pPr marL="557184" lvl="1" indent="-214302" algn="just">
              <a:buFont typeface="Arial" panose="020B0604020202020204" pitchFamily="34" charset="0"/>
              <a:buChar char="•"/>
            </a:pPr>
            <a:r>
              <a:rPr lang="en-US" sz="1200" b="1" dirty="0">
                <a:solidFill>
                  <a:schemeClr val="accent4">
                    <a:lumMod val="50000"/>
                  </a:schemeClr>
                </a:solidFill>
                <a:cs typeface="Arial" panose="020B0604020202020204" pitchFamily="34" charset="0"/>
              </a:rPr>
              <a:t>N</a:t>
            </a:r>
            <a:r>
              <a:rPr lang="x-none" sz="1200" b="1" dirty="0">
                <a:solidFill>
                  <a:schemeClr val="accent4">
                    <a:lumMod val="50000"/>
                  </a:schemeClr>
                </a:solidFill>
                <a:cs typeface="Arial" panose="020B0604020202020204" pitchFamily="34" charset="0"/>
              </a:rPr>
              <a:t>ational </a:t>
            </a:r>
            <a:r>
              <a:rPr lang="en-US" sz="1200" b="1" dirty="0">
                <a:solidFill>
                  <a:schemeClr val="accent4">
                    <a:lumMod val="50000"/>
                  </a:schemeClr>
                </a:solidFill>
                <a:cs typeface="Arial" panose="020B0604020202020204" pitchFamily="34" charset="0"/>
              </a:rPr>
              <a:t>TF </a:t>
            </a:r>
            <a:r>
              <a:rPr lang="x-none" sz="1200" b="1" dirty="0">
                <a:solidFill>
                  <a:schemeClr val="accent4">
                    <a:lumMod val="50000"/>
                  </a:schemeClr>
                </a:solidFill>
                <a:cs typeface="Arial" panose="020B0604020202020204" pitchFamily="34" charset="0"/>
              </a:rPr>
              <a:t>focal point</a:t>
            </a:r>
            <a:r>
              <a:rPr lang="en-US" sz="1200" b="1" dirty="0">
                <a:solidFill>
                  <a:schemeClr val="accent4">
                    <a:lumMod val="50000"/>
                  </a:schemeClr>
                </a:solidFill>
                <a:cs typeface="Arial" panose="020B0604020202020204" pitchFamily="34" charset="0"/>
              </a:rPr>
              <a:t>.</a:t>
            </a:r>
          </a:p>
          <a:p>
            <a:pPr marL="557184" lvl="1" indent="-214302" algn="just">
              <a:buFont typeface="Arial" panose="020B0604020202020204" pitchFamily="34" charset="0"/>
              <a:buChar char="•"/>
            </a:pPr>
            <a:endParaRPr lang="en-US" sz="1050" dirty="0">
              <a:solidFill>
                <a:srgbClr val="002060"/>
              </a:solidFill>
              <a:latin typeface="Arial" panose="020B0604020202020204" pitchFamily="34" charset="0"/>
              <a:cs typeface="Arial" panose="020B0604020202020204" pitchFamily="34" charset="0"/>
            </a:endParaRPr>
          </a:p>
          <a:p>
            <a:pPr marL="342882" lvl="1" algn="just"/>
            <a:endParaRPr lang="sr-Latn-ME" sz="1050" dirty="0">
              <a:solidFill>
                <a:srgbClr val="002060"/>
              </a:solidFill>
              <a:latin typeface="Arial" panose="020B0604020202020204" pitchFamily="34" charset="0"/>
              <a:cs typeface="Arial" panose="020B0604020202020204" pitchFamily="34" charset="0"/>
            </a:endParaRPr>
          </a:p>
        </p:txBody>
      </p:sp>
      <p:sp>
        <p:nvSpPr>
          <p:cNvPr id="19" name="Content Placeholder 18">
            <a:extLst>
              <a:ext uri="{FF2B5EF4-FFF2-40B4-BE49-F238E27FC236}">
                <a16:creationId xmlns:a16="http://schemas.microsoft.com/office/drawing/2014/main" id="{BB966DD5-A622-854A-BE44-74DB711C7DB8}"/>
              </a:ext>
            </a:extLst>
          </p:cNvPr>
          <p:cNvSpPr txBox="1">
            <a:spLocks noGrp="1"/>
          </p:cNvSpPr>
          <p:nvPr>
            <p:ph sz="half" idx="2"/>
          </p:nvPr>
        </p:nvSpPr>
        <p:spPr>
          <a:xfrm>
            <a:off x="5065388" y="1743739"/>
            <a:ext cx="3581400" cy="1772793"/>
          </a:xfrm>
          <a:prstGeom prst="rect">
            <a:avLst/>
          </a:prstGeom>
          <a:noFill/>
        </p:spPr>
        <p:txBody>
          <a:bodyPr wrap="square" rtlCol="0">
            <a:spAutoFit/>
          </a:bodyPr>
          <a:lstStyle/>
          <a:p>
            <a:pPr marL="0" indent="0" defTabSz="161063">
              <a:buNone/>
            </a:pPr>
            <a:r>
              <a:rPr lang="en-US" sz="1350" b="1" dirty="0">
                <a:ln w="0"/>
                <a:solidFill>
                  <a:srgbClr val="C00000"/>
                </a:solidFill>
                <a:cs typeface="Arial" panose="020B0604020202020204" pitchFamily="34" charset="0"/>
              </a:rPr>
              <a:t>FUNCTIONING</a:t>
            </a:r>
            <a:r>
              <a:rPr lang="en-US" sz="1500" b="1" dirty="0">
                <a:ln w="0"/>
                <a:solidFill>
                  <a:srgbClr val="FF494C"/>
                </a:solidFill>
                <a:cs typeface="Arial" panose="020B0604020202020204" pitchFamily="34" charset="0"/>
              </a:rPr>
              <a:t> </a:t>
            </a:r>
            <a:r>
              <a:rPr lang="en-US" sz="1050" dirty="0">
                <a:ln w="0"/>
                <a:solidFill>
                  <a:schemeClr val="bg2">
                    <a:lumMod val="50000"/>
                  </a:schemeClr>
                </a:solidFill>
                <a:latin typeface="Arial" panose="020B0604020202020204" pitchFamily="34" charset="0"/>
                <a:cs typeface="Arial" panose="020B0604020202020204" pitchFamily="34" charset="0"/>
              </a:rPr>
              <a:t> </a:t>
            </a:r>
          </a:p>
          <a:p>
            <a:pPr marL="0" indent="0" defTabSz="161063">
              <a:buClr>
                <a:schemeClr val="accent4">
                  <a:lumMod val="50000"/>
                </a:schemeClr>
              </a:buClr>
              <a:buNone/>
            </a:pPr>
            <a:endParaRPr lang="en-US" sz="1050" dirty="0">
              <a:ln w="0"/>
              <a:latin typeface="Arial" panose="020B0604020202020204" pitchFamily="34" charset="0"/>
              <a:cs typeface="Arial" panose="020B0604020202020204" pitchFamily="34" charset="0"/>
            </a:endParaRPr>
          </a:p>
          <a:p>
            <a:pPr marL="214302" indent="-214302" algn="just" defTabSz="161063">
              <a:buClr>
                <a:schemeClr val="accent4">
                  <a:lumMod val="50000"/>
                </a:schemeClr>
              </a:buClr>
              <a:buFont typeface="Arial" panose="020B0604020202020204" pitchFamily="34" charset="0"/>
              <a:buChar char="•"/>
            </a:pPr>
            <a:r>
              <a:rPr lang="en-US" sz="1200" b="1" dirty="0">
                <a:ln w="0"/>
                <a:solidFill>
                  <a:schemeClr val="accent4">
                    <a:lumMod val="50000"/>
                  </a:schemeClr>
                </a:solidFill>
                <a:cs typeface="Arial" panose="020B0604020202020204" pitchFamily="34" charset="0"/>
              </a:rPr>
              <a:t>Shall meet whenever it deems it necessary, but at least twice a year;</a:t>
            </a:r>
          </a:p>
          <a:p>
            <a:pPr marL="214302" indent="-214302" algn="just" defTabSz="161063">
              <a:buClr>
                <a:schemeClr val="accent4">
                  <a:lumMod val="50000"/>
                </a:schemeClr>
              </a:buClr>
              <a:buFont typeface="Arial" panose="020B0604020202020204" pitchFamily="34" charset="0"/>
              <a:buChar char="•"/>
            </a:pPr>
            <a:r>
              <a:rPr lang="en-US" sz="1200" b="1" dirty="0">
                <a:ln w="0"/>
                <a:solidFill>
                  <a:schemeClr val="accent4">
                    <a:lumMod val="50000"/>
                  </a:schemeClr>
                </a:solidFill>
                <a:cs typeface="Arial" panose="020B0604020202020204" pitchFamily="34" charset="0"/>
              </a:rPr>
              <a:t>May set up specialized permanent and ad hoc working groups;</a:t>
            </a:r>
          </a:p>
          <a:p>
            <a:pPr marL="214302" indent="-214302" algn="just" defTabSz="161063">
              <a:buClr>
                <a:schemeClr val="accent4">
                  <a:lumMod val="50000"/>
                </a:schemeClr>
              </a:buClr>
              <a:buFont typeface="Arial" panose="020B0604020202020204" pitchFamily="34" charset="0"/>
              <a:buChar char="•"/>
            </a:pPr>
            <a:r>
              <a:rPr lang="en-US" sz="1200" b="1" dirty="0">
                <a:ln w="0"/>
                <a:solidFill>
                  <a:schemeClr val="accent4">
                    <a:lumMod val="50000"/>
                  </a:schemeClr>
                </a:solidFill>
                <a:cs typeface="Arial" panose="020B0604020202020204" pitchFamily="34" charset="0"/>
              </a:rPr>
              <a:t>Reports annually to the Government; </a:t>
            </a:r>
          </a:p>
          <a:p>
            <a:pPr marL="214302" indent="-214302" algn="just" defTabSz="161063">
              <a:buClr>
                <a:schemeClr val="accent4">
                  <a:lumMod val="50000"/>
                </a:schemeClr>
              </a:buClr>
              <a:buFont typeface="Arial" panose="020B0604020202020204" pitchFamily="34" charset="0"/>
              <a:buChar char="•"/>
            </a:pPr>
            <a:r>
              <a:rPr lang="en-US" sz="1200" b="1" dirty="0">
                <a:ln w="0"/>
                <a:solidFill>
                  <a:schemeClr val="accent4">
                    <a:lumMod val="50000"/>
                  </a:schemeClr>
                </a:solidFill>
                <a:cs typeface="Arial" panose="020B0604020202020204" pitchFamily="34" charset="0"/>
              </a:rPr>
              <a:t>Has its permanent Secretariat. </a:t>
            </a:r>
          </a:p>
        </p:txBody>
      </p:sp>
      <p:sp>
        <p:nvSpPr>
          <p:cNvPr id="23" name="TextBox 22">
            <a:extLst>
              <a:ext uri="{FF2B5EF4-FFF2-40B4-BE49-F238E27FC236}">
                <a16:creationId xmlns:a16="http://schemas.microsoft.com/office/drawing/2014/main" id="{0388BA96-5556-AB46-BB6F-F119C9DAB469}"/>
              </a:ext>
            </a:extLst>
          </p:cNvPr>
          <p:cNvSpPr txBox="1"/>
          <p:nvPr/>
        </p:nvSpPr>
        <p:spPr>
          <a:xfrm>
            <a:off x="2743200" y="4818602"/>
            <a:ext cx="3450264" cy="1384995"/>
          </a:xfrm>
          <a:prstGeom prst="rect">
            <a:avLst/>
          </a:prstGeom>
          <a:noFill/>
        </p:spPr>
        <p:txBody>
          <a:bodyPr wrap="square" rtlCol="0">
            <a:spAutoFit/>
          </a:bodyPr>
          <a:lstStyle/>
          <a:p>
            <a:pPr defTabSz="161063"/>
            <a:r>
              <a:rPr lang="en-US" sz="1350" b="1" dirty="0">
                <a:ln w="0"/>
                <a:solidFill>
                  <a:srgbClr val="C00000"/>
                </a:solidFill>
                <a:cs typeface="Arial" panose="020B0604020202020204" pitchFamily="34" charset="0"/>
              </a:rPr>
              <a:t>FUNDING</a:t>
            </a:r>
          </a:p>
          <a:p>
            <a:pPr algn="just" defTabSz="161063"/>
            <a:endParaRPr lang="en-US" sz="1050" dirty="0">
              <a:ln w="0"/>
              <a:solidFill>
                <a:schemeClr val="bg2">
                  <a:lumMod val="50000"/>
                </a:schemeClr>
              </a:solidFill>
              <a:latin typeface="Arial" panose="020B0604020202020204" pitchFamily="34" charset="0"/>
              <a:cs typeface="Arial" panose="020B0604020202020204" pitchFamily="34" charset="0"/>
            </a:endParaRPr>
          </a:p>
          <a:p>
            <a:pPr marL="214302" indent="-214302" defTabSz="685766">
              <a:buFont typeface="Arial" panose="020B0604020202020204" pitchFamily="34" charset="0"/>
              <a:buChar char="•"/>
              <a:defRPr/>
            </a:pPr>
            <a:r>
              <a:rPr lang="en-US" sz="1200" b="1" kern="0" dirty="0">
                <a:solidFill>
                  <a:schemeClr val="accent4">
                    <a:lumMod val="50000"/>
                  </a:schemeClr>
                </a:solidFill>
              </a:rPr>
              <a:t>Operational costs of the NTFC shall be borne by individual members; </a:t>
            </a:r>
          </a:p>
          <a:p>
            <a:pPr defTabSz="685766">
              <a:defRPr/>
            </a:pPr>
            <a:endParaRPr lang="en-US" sz="1200" b="1" kern="0" dirty="0">
              <a:solidFill>
                <a:schemeClr val="accent4">
                  <a:lumMod val="50000"/>
                </a:schemeClr>
              </a:solidFill>
            </a:endParaRPr>
          </a:p>
          <a:p>
            <a:pPr marL="214302" indent="-214302" defTabSz="685766">
              <a:buFont typeface="Arial" panose="020B0604020202020204" pitchFamily="34" charset="0"/>
              <a:buChar char="•"/>
              <a:defRPr/>
            </a:pPr>
            <a:r>
              <a:rPr lang="en-US" sz="1200" b="1" kern="0" dirty="0">
                <a:solidFill>
                  <a:schemeClr val="accent4">
                    <a:lumMod val="50000"/>
                  </a:schemeClr>
                </a:solidFill>
              </a:rPr>
              <a:t>Projects will be funded from the national budget and donor support.  </a:t>
            </a:r>
          </a:p>
        </p:txBody>
      </p:sp>
    </p:spTree>
    <p:extLst>
      <p:ext uri="{BB962C8B-B14F-4D97-AF65-F5344CB8AC3E}">
        <p14:creationId xmlns:p14="http://schemas.microsoft.com/office/powerpoint/2010/main" val="40440775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 name="Rectangle 26"/>
          <p:cNvSpPr/>
          <p:nvPr/>
        </p:nvSpPr>
        <p:spPr>
          <a:xfrm>
            <a:off x="433513" y="1666549"/>
            <a:ext cx="8617221" cy="4367413"/>
          </a:xfrm>
          <a:prstGeom prst="rect">
            <a:avLst/>
          </a:prstGeom>
          <a:noFill/>
          <a:ln w="12700" cap="flat" cmpd="sng" algn="ctr">
            <a:noFill/>
            <a:prstDash val="solid"/>
          </a:ln>
          <a:effectLst/>
        </p:spPr>
        <p:txBody>
          <a:bodyPr lIns="91440" tIns="0" rIns="91440" bIns="0" rtlCol="0" anchor="t"/>
          <a:lstStyle/>
          <a:p>
            <a:pPr algn="ctr">
              <a:defRPr/>
            </a:pPr>
            <a:r>
              <a:rPr lang="en-US" sz="1400" b="1" kern="0" dirty="0">
                <a:solidFill>
                  <a:schemeClr val="accent4">
                    <a:lumMod val="50000"/>
                  </a:schemeClr>
                </a:solidFill>
                <a:cs typeface="Arial" panose="020B0604020202020204" pitchFamily="34" charset="0"/>
              </a:rPr>
              <a:t>KEY INSTITUTIONS:</a:t>
            </a:r>
          </a:p>
          <a:p>
            <a:pPr>
              <a:defRPr/>
            </a:pPr>
            <a:endParaRPr lang="en-US" sz="1400" kern="0" dirty="0">
              <a:solidFill>
                <a:srgbClr val="002060"/>
              </a:solidFill>
              <a:cs typeface="Arial" pitchFamily="34" charset="0"/>
            </a:endParaRPr>
          </a:p>
          <a:p>
            <a:pPr>
              <a:defRPr/>
            </a:pPr>
            <a:endParaRPr lang="en-US" sz="1400" kern="0" dirty="0">
              <a:solidFill>
                <a:srgbClr val="002060"/>
              </a:solidFill>
              <a:cs typeface="Arial" pitchFamily="34" charset="0"/>
            </a:endParaRPr>
          </a:p>
        </p:txBody>
      </p:sp>
      <p:sp>
        <p:nvSpPr>
          <p:cNvPr id="21" name="Rectangle 20"/>
          <p:cNvSpPr/>
          <p:nvPr/>
        </p:nvSpPr>
        <p:spPr>
          <a:xfrm>
            <a:off x="1295400" y="990600"/>
            <a:ext cx="6858000" cy="461665"/>
          </a:xfrm>
          <a:prstGeom prst="rect">
            <a:avLst/>
          </a:prstGeom>
        </p:spPr>
        <p:txBody>
          <a:bodyPr wrap="square">
            <a:spAutoFit/>
          </a:bodyPr>
          <a:lstStyle/>
          <a:p>
            <a:pPr algn="ctr"/>
            <a:r>
              <a:rPr lang="en-US" sz="2400" b="1" dirty="0">
                <a:solidFill>
                  <a:srgbClr val="C00000"/>
                </a:solidFill>
                <a:effectLst>
                  <a:outerShdw blurRad="38100" dist="38100" dir="2700000" algn="tl">
                    <a:srgbClr val="000000">
                      <a:alpha val="43137"/>
                    </a:srgbClr>
                  </a:outerShdw>
                </a:effectLst>
                <a:cs typeface="Arial" panose="020B0604020202020204" pitchFamily="34" charset="0"/>
              </a:rPr>
              <a:t>National Trade Facilitation Committee</a:t>
            </a:r>
            <a:endParaRPr lang="sr-Latn-CS" sz="2400" b="1" dirty="0">
              <a:solidFill>
                <a:srgbClr val="C00000"/>
              </a:solidFill>
              <a:effectLst>
                <a:outerShdw blurRad="38100" dist="38100" dir="2700000" algn="tl">
                  <a:srgbClr val="000000">
                    <a:alpha val="43137"/>
                  </a:srgbClr>
                </a:outerShdw>
              </a:effectLst>
              <a:cs typeface="Arial" panose="020B0604020202020204" pitchFamily="34" charset="0"/>
            </a:endParaRPr>
          </a:p>
        </p:txBody>
      </p:sp>
      <p:sp>
        <p:nvSpPr>
          <p:cNvPr id="22" name="Rounded Rectangle 21"/>
          <p:cNvSpPr/>
          <p:nvPr/>
        </p:nvSpPr>
        <p:spPr>
          <a:xfrm>
            <a:off x="0" y="0"/>
            <a:ext cx="9144000" cy="762000"/>
          </a:xfrm>
          <a:prstGeom prst="roundRect">
            <a:avLst/>
          </a:prstGeom>
          <a:solidFill>
            <a:srgbClr val="C00000"/>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r-Latn-ME" sz="1100" i="1" dirty="0">
                <a:solidFill>
                  <a:prstClr val="white"/>
                </a:solidFill>
              </a:rPr>
              <a:t>		</a:t>
            </a:r>
            <a:r>
              <a:rPr lang="en-US" sz="1100" dirty="0">
                <a:solidFill>
                  <a:schemeClr val="bg1"/>
                </a:solidFill>
              </a:rPr>
              <a:t>National Trade </a:t>
            </a:r>
          </a:p>
          <a:p>
            <a:r>
              <a:rPr lang="en-US" sz="1100" dirty="0">
                <a:solidFill>
                  <a:schemeClr val="bg1"/>
                </a:solidFill>
              </a:rPr>
              <a:t>		Facilitation Committee</a:t>
            </a:r>
          </a:p>
          <a:p>
            <a:r>
              <a:rPr lang="en-US" sz="1100" dirty="0">
                <a:solidFill>
                  <a:schemeClr val="bg1"/>
                </a:solidFill>
              </a:rPr>
              <a:t>		Government of Montenegro</a:t>
            </a:r>
          </a:p>
        </p:txBody>
      </p:sp>
      <p:pic>
        <p:nvPicPr>
          <p:cNvPr id="16" name="Picture 15" descr="9494719825_583afc790f_n.jpg"/>
          <p:cNvPicPr>
            <a:picLocks noChangeAspect="1"/>
          </p:cNvPicPr>
          <p:nvPr/>
        </p:nvPicPr>
        <p:blipFill>
          <a:blip r:embed="rId3" cstate="print"/>
          <a:stretch>
            <a:fillRect/>
          </a:stretch>
        </p:blipFill>
        <p:spPr>
          <a:xfrm>
            <a:off x="685800" y="0"/>
            <a:ext cx="1066800" cy="685800"/>
          </a:xfrm>
          <a:prstGeom prst="rect">
            <a:avLst/>
          </a:prstGeom>
          <a:ln>
            <a:noFill/>
          </a:ln>
          <a:effectLst>
            <a:outerShdw blurRad="292100" dist="139700" dir="2700000" algn="tl" rotWithShape="0">
              <a:srgbClr val="333333">
                <a:alpha val="65000"/>
              </a:srgbClr>
            </a:outerShdw>
          </a:effectLst>
        </p:spPr>
      </p:pic>
      <p:sp>
        <p:nvSpPr>
          <p:cNvPr id="11" name="Rectangle 10"/>
          <p:cNvSpPr/>
          <p:nvPr/>
        </p:nvSpPr>
        <p:spPr>
          <a:xfrm>
            <a:off x="1295400" y="3276600"/>
            <a:ext cx="7010400" cy="338554"/>
          </a:xfrm>
          <a:prstGeom prst="rect">
            <a:avLst/>
          </a:prstGeom>
        </p:spPr>
        <p:txBody>
          <a:bodyPr wrap="square">
            <a:spAutoFit/>
          </a:bodyPr>
          <a:lstStyle/>
          <a:p>
            <a:pPr>
              <a:defRPr/>
            </a:pPr>
            <a:endParaRPr lang="en-US" sz="1600" i="1" dirty="0">
              <a:solidFill>
                <a:srgbClr val="C00000"/>
              </a:solidFill>
            </a:endParaRPr>
          </a:p>
        </p:txBody>
      </p:sp>
      <p:sp>
        <p:nvSpPr>
          <p:cNvPr id="12" name="Rectangle 11"/>
          <p:cNvSpPr/>
          <p:nvPr/>
        </p:nvSpPr>
        <p:spPr>
          <a:xfrm>
            <a:off x="3886200" y="5296718"/>
            <a:ext cx="5029200" cy="584775"/>
          </a:xfrm>
          <a:prstGeom prst="rect">
            <a:avLst/>
          </a:prstGeom>
        </p:spPr>
        <p:txBody>
          <a:bodyPr wrap="square">
            <a:spAutoFit/>
          </a:bodyPr>
          <a:lstStyle/>
          <a:p>
            <a:pPr marL="285750" indent="-285750">
              <a:buFont typeface="Arial" panose="020B0604020202020204" pitchFamily="34" charset="0"/>
              <a:buChar char="•"/>
              <a:defRPr/>
            </a:pPr>
            <a:endParaRPr lang="en-US" sz="1600" i="1" kern="0" dirty="0">
              <a:solidFill>
                <a:srgbClr val="C00000"/>
              </a:solidFill>
            </a:endParaRPr>
          </a:p>
          <a:p>
            <a:pPr>
              <a:defRPr/>
            </a:pPr>
            <a:endParaRPr lang="en-US" sz="1600" i="1" kern="0" dirty="0">
              <a:solidFill>
                <a:srgbClr val="C00000"/>
              </a:solidFill>
            </a:endParaRPr>
          </a:p>
        </p:txBody>
      </p:sp>
      <p:sp>
        <p:nvSpPr>
          <p:cNvPr id="20" name="Rectangle 7"/>
          <p:cNvSpPr>
            <a:spLocks noChangeArrowheads="1"/>
          </p:cNvSpPr>
          <p:nvPr/>
        </p:nvSpPr>
        <p:spPr bwMode="gray">
          <a:xfrm>
            <a:off x="116689" y="2671191"/>
            <a:ext cx="8951256" cy="568241"/>
          </a:xfrm>
          <a:prstGeom prst="rect">
            <a:avLst/>
          </a:prstGeom>
          <a:solidFill>
            <a:schemeClr val="bg1">
              <a:lumMod val="50000"/>
            </a:schemeClr>
          </a:solidFill>
          <a:ln>
            <a:noFill/>
          </a:ln>
          <a:effectLst/>
          <a:scene3d>
            <a:camera prst="orthographicFront">
              <a:rot lat="0" lon="0" rev="0"/>
            </a:camera>
            <a:lightRig rig="chilly" dir="t">
              <a:rot lat="0" lon="0" rev="18480000"/>
            </a:lightRig>
          </a:scene3d>
          <a:sp3d prstMaterial="clear">
            <a:bevelT h="63500"/>
          </a:sp3d>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i="1" dirty="0">
              <a:solidFill>
                <a:srgbClr val="C00000"/>
              </a:solidFill>
            </a:endParaRPr>
          </a:p>
          <a:p>
            <a:pPr algn="ctr"/>
            <a:r>
              <a:rPr lang="en-US" b="1" dirty="0">
                <a:solidFill>
                  <a:srgbClr val="C00000"/>
                </a:solidFill>
                <a:cs typeface="Arial" panose="020B0604020202020204" pitchFamily="34" charset="0"/>
              </a:rPr>
              <a:t>Governance:</a:t>
            </a:r>
          </a:p>
          <a:p>
            <a:pPr algn="ctr"/>
            <a:r>
              <a:rPr lang="en-US" sz="1400" dirty="0">
                <a:solidFill>
                  <a:schemeClr val="accent4">
                    <a:lumMod val="50000"/>
                  </a:schemeClr>
                </a:solidFill>
                <a:cs typeface="Arial" panose="020B0604020202020204" pitchFamily="34" charset="0"/>
              </a:rPr>
              <a:t>Ministry of Finance &amp; Ministry of Economy</a:t>
            </a:r>
            <a:endParaRPr lang="sr-Latn-CS" sz="1400" dirty="0">
              <a:solidFill>
                <a:schemeClr val="accent4">
                  <a:lumMod val="50000"/>
                </a:schemeClr>
              </a:solidFill>
              <a:cs typeface="Arial" panose="020B0604020202020204" pitchFamily="34" charset="0"/>
            </a:endParaRPr>
          </a:p>
          <a:p>
            <a:pPr algn="ctr"/>
            <a:endParaRPr lang="en-GB" b="1" dirty="0">
              <a:solidFill>
                <a:srgbClr val="C00000"/>
              </a:solidFill>
              <a:effectLst>
                <a:outerShdw blurRad="38100" dist="38100" dir="2700000" algn="tl">
                  <a:srgbClr val="000000">
                    <a:alpha val="43137"/>
                  </a:srgbClr>
                </a:outerShdw>
              </a:effectLst>
            </a:endParaRPr>
          </a:p>
        </p:txBody>
      </p:sp>
      <p:sp>
        <p:nvSpPr>
          <p:cNvPr id="18" name="Rectangle 7"/>
          <p:cNvSpPr>
            <a:spLocks noChangeArrowheads="1"/>
          </p:cNvSpPr>
          <p:nvPr/>
        </p:nvSpPr>
        <p:spPr bwMode="gray">
          <a:xfrm>
            <a:off x="322946" y="3377135"/>
            <a:ext cx="2246021" cy="2881996"/>
          </a:xfrm>
          <a:prstGeom prst="rect">
            <a:avLst/>
          </a:prstGeom>
          <a:solidFill>
            <a:schemeClr val="bg1">
              <a:lumMod val="85000"/>
            </a:schemeClr>
          </a:solidFill>
          <a:ln>
            <a:noFill/>
          </a:ln>
          <a:effectLst/>
          <a:scene3d>
            <a:camera prst="orthographicFront">
              <a:rot lat="0" lon="0" rev="0"/>
            </a:camera>
            <a:lightRig rig="chilly" dir="t">
              <a:rot lat="0" lon="0" rev="18480000"/>
            </a:lightRig>
          </a:scene3d>
          <a:sp3d prstMaterial="clear">
            <a:bevelT h="63500"/>
          </a:sp3d>
        </p:spPr>
        <p:style>
          <a:lnRef idx="1">
            <a:schemeClr val="accent6"/>
          </a:lnRef>
          <a:fillRef idx="3">
            <a:schemeClr val="accent6"/>
          </a:fillRef>
          <a:effectRef idx="2">
            <a:schemeClr val="accent6"/>
          </a:effectRef>
          <a:fontRef idx="minor">
            <a:schemeClr val="lt1"/>
          </a:fontRef>
        </p:style>
        <p:txBody>
          <a:bodyPr rtlCol="0" anchor="ctr"/>
          <a:lstStyle/>
          <a:p>
            <a:pPr algn="ctr">
              <a:spcBef>
                <a:spcPts val="0"/>
              </a:spcBef>
              <a:buClr>
                <a:schemeClr val="tx1"/>
              </a:buClr>
              <a:buSzPct val="100000"/>
            </a:pPr>
            <a:r>
              <a:rPr lang="en-US" sz="1600" b="1" dirty="0">
                <a:solidFill>
                  <a:srgbClr val="C00000"/>
                </a:solidFill>
                <a:cs typeface="Arial" panose="020B0604020202020204" pitchFamily="34" charset="0"/>
              </a:rPr>
              <a:t>Ministries:</a:t>
            </a:r>
          </a:p>
          <a:p>
            <a:pPr>
              <a:spcBef>
                <a:spcPts val="0"/>
              </a:spcBef>
              <a:buClr>
                <a:schemeClr val="tx1"/>
              </a:buClr>
              <a:buSzPct val="100000"/>
            </a:pPr>
            <a:endParaRPr lang="en-US" sz="1400" dirty="0">
              <a:solidFill>
                <a:srgbClr val="C00000"/>
              </a:solidFill>
              <a:cs typeface="Arial" panose="020B0604020202020204" pitchFamily="34" charset="0"/>
            </a:endParaRPr>
          </a:p>
          <a:p>
            <a:pPr marL="342900" indent="-342900">
              <a:spcBef>
                <a:spcPts val="0"/>
              </a:spcBef>
              <a:buClr>
                <a:schemeClr val="tx1"/>
              </a:buClr>
              <a:buSzPct val="100000"/>
              <a:buFont typeface="+mj-lt"/>
              <a:buAutoNum type="arabicPeriod"/>
            </a:pPr>
            <a:r>
              <a:rPr lang="en-US" sz="1300" dirty="0">
                <a:solidFill>
                  <a:schemeClr val="accent4">
                    <a:lumMod val="50000"/>
                  </a:schemeClr>
                </a:solidFill>
                <a:cs typeface="Arial" panose="020B0604020202020204" pitchFamily="34" charset="0"/>
              </a:rPr>
              <a:t>Ministry of Agriculture;</a:t>
            </a:r>
          </a:p>
          <a:p>
            <a:pPr marL="342900" indent="-342900">
              <a:spcBef>
                <a:spcPts val="0"/>
              </a:spcBef>
              <a:buClr>
                <a:schemeClr val="tx1"/>
              </a:buClr>
              <a:buFont typeface="+mj-lt"/>
              <a:buAutoNum type="arabicPeriod"/>
            </a:pPr>
            <a:r>
              <a:rPr lang="en-US" sz="1300" dirty="0">
                <a:solidFill>
                  <a:schemeClr val="accent4">
                    <a:lumMod val="50000"/>
                  </a:schemeClr>
                </a:solidFill>
                <a:cs typeface="Arial" panose="020B0604020202020204" pitchFamily="34" charset="0"/>
              </a:rPr>
              <a:t>Ministry of Public Administration;</a:t>
            </a:r>
          </a:p>
          <a:p>
            <a:pPr marL="342900" indent="-342900">
              <a:spcBef>
                <a:spcPts val="0"/>
              </a:spcBef>
              <a:buClr>
                <a:schemeClr val="tx1"/>
              </a:buClr>
              <a:buFont typeface="+mj-lt"/>
              <a:buAutoNum type="arabicPeriod"/>
            </a:pPr>
            <a:r>
              <a:rPr lang="en-US" sz="1300" dirty="0">
                <a:solidFill>
                  <a:schemeClr val="accent4">
                    <a:lumMod val="50000"/>
                  </a:schemeClr>
                </a:solidFill>
                <a:cs typeface="Arial" panose="020B0604020202020204" pitchFamily="34" charset="0"/>
              </a:rPr>
              <a:t>Ministry of Transport and Maritime Affairs;</a:t>
            </a:r>
          </a:p>
          <a:p>
            <a:pPr marL="342900" indent="-342900">
              <a:spcBef>
                <a:spcPts val="0"/>
              </a:spcBef>
              <a:buClr>
                <a:schemeClr val="tx1"/>
              </a:buClr>
              <a:buFont typeface="+mj-lt"/>
              <a:buAutoNum type="arabicPeriod"/>
            </a:pPr>
            <a:r>
              <a:rPr lang="en-US" sz="1300" dirty="0">
                <a:solidFill>
                  <a:schemeClr val="accent4">
                    <a:lumMod val="50000"/>
                  </a:schemeClr>
                </a:solidFill>
                <a:cs typeface="Arial" panose="020B0604020202020204" pitchFamily="34" charset="0"/>
              </a:rPr>
              <a:t>Ministry of Foreign Affairs.</a:t>
            </a:r>
          </a:p>
          <a:p>
            <a:endParaRPr lang="en-US" sz="1400" dirty="0">
              <a:solidFill>
                <a:srgbClr val="C00000"/>
              </a:solidFill>
              <a:cs typeface="Arial" panose="020B0604020202020204" pitchFamily="34" charset="0"/>
            </a:endParaRPr>
          </a:p>
        </p:txBody>
      </p:sp>
      <p:sp>
        <p:nvSpPr>
          <p:cNvPr id="25" name="Rectangle 7"/>
          <p:cNvSpPr>
            <a:spLocks noChangeArrowheads="1"/>
          </p:cNvSpPr>
          <p:nvPr/>
        </p:nvSpPr>
        <p:spPr bwMode="gray">
          <a:xfrm>
            <a:off x="2895600" y="3377135"/>
            <a:ext cx="3119502" cy="2871111"/>
          </a:xfrm>
          <a:prstGeom prst="rect">
            <a:avLst/>
          </a:prstGeom>
          <a:solidFill>
            <a:schemeClr val="bg1">
              <a:lumMod val="85000"/>
            </a:schemeClr>
          </a:solidFill>
          <a:ln>
            <a:noFill/>
          </a:ln>
          <a:effectLst/>
          <a:scene3d>
            <a:camera prst="orthographicFront">
              <a:rot lat="0" lon="0" rev="0"/>
            </a:camera>
            <a:lightRig rig="chilly" dir="t">
              <a:rot lat="0" lon="0" rev="18480000"/>
            </a:lightRig>
          </a:scene3d>
          <a:sp3d prstMaterial="clear">
            <a:bevelT h="63500"/>
          </a:sp3d>
        </p:spPr>
        <p:style>
          <a:lnRef idx="1">
            <a:schemeClr val="accent6"/>
          </a:lnRef>
          <a:fillRef idx="3">
            <a:schemeClr val="accent6"/>
          </a:fillRef>
          <a:effectRef idx="2">
            <a:schemeClr val="accent6"/>
          </a:effectRef>
          <a:fontRef idx="minor">
            <a:schemeClr val="lt1"/>
          </a:fontRef>
        </p:style>
        <p:txBody>
          <a:bodyPr rtlCol="0" anchor="ctr"/>
          <a:lstStyle/>
          <a:p>
            <a:pPr algn="ctr">
              <a:buClrTx/>
            </a:pPr>
            <a:endParaRPr lang="en-US" sz="1600" i="1" dirty="0">
              <a:solidFill>
                <a:srgbClr val="C00000"/>
              </a:solidFill>
            </a:endParaRPr>
          </a:p>
          <a:p>
            <a:pPr algn="ctr">
              <a:buClrTx/>
            </a:pPr>
            <a:r>
              <a:rPr lang="en-US" sz="1600" b="1" dirty="0">
                <a:solidFill>
                  <a:srgbClr val="C00000"/>
                </a:solidFill>
                <a:cs typeface="Arial" panose="020B0604020202020204" pitchFamily="34" charset="0"/>
              </a:rPr>
              <a:t>Implementing Agencies:</a:t>
            </a:r>
          </a:p>
          <a:p>
            <a:pPr>
              <a:buClrTx/>
            </a:pPr>
            <a:endParaRPr lang="en-US" sz="1200" dirty="0">
              <a:solidFill>
                <a:schemeClr val="tx1"/>
              </a:solidFill>
              <a:cs typeface="Arial" panose="020B0604020202020204" pitchFamily="34" charset="0"/>
            </a:endParaRPr>
          </a:p>
          <a:p>
            <a:pPr marL="342900" indent="-342900">
              <a:buClrTx/>
              <a:buFont typeface="+mj-lt"/>
              <a:buAutoNum type="arabicPeriod"/>
            </a:pPr>
            <a:r>
              <a:rPr lang="en-US" sz="1300" dirty="0">
                <a:solidFill>
                  <a:schemeClr val="accent4">
                    <a:lumMod val="50000"/>
                  </a:schemeClr>
                </a:solidFill>
                <a:cs typeface="Arial" panose="020B0604020202020204" pitchFamily="34" charset="0"/>
              </a:rPr>
              <a:t>Customs Administration;</a:t>
            </a:r>
          </a:p>
          <a:p>
            <a:pPr marL="342900" indent="-342900">
              <a:buClrTx/>
              <a:buFont typeface="+mj-lt"/>
              <a:buAutoNum type="arabicPeriod"/>
            </a:pPr>
            <a:r>
              <a:rPr lang="en-US" sz="1300" dirty="0">
                <a:solidFill>
                  <a:schemeClr val="accent4">
                    <a:lumMod val="50000"/>
                  </a:schemeClr>
                </a:solidFill>
                <a:cs typeface="Arial" panose="020B0604020202020204" pitchFamily="34" charset="0"/>
              </a:rPr>
              <a:t>Administration for Food Safety, </a:t>
            </a:r>
            <a:r>
              <a:rPr lang="en-US" sz="1300" dirty="0" err="1">
                <a:solidFill>
                  <a:schemeClr val="accent4">
                    <a:lumMod val="50000"/>
                  </a:schemeClr>
                </a:solidFill>
                <a:cs typeface="Arial" panose="020B0604020202020204" pitchFamily="34" charset="0"/>
              </a:rPr>
              <a:t>Phyto</a:t>
            </a:r>
            <a:r>
              <a:rPr lang="en-US" sz="1300" dirty="0">
                <a:solidFill>
                  <a:schemeClr val="accent4">
                    <a:lumMod val="50000"/>
                  </a:schemeClr>
                </a:solidFill>
                <a:cs typeface="Arial" panose="020B0604020202020204" pitchFamily="34" charset="0"/>
              </a:rPr>
              <a:t> and Vet. Affairs;</a:t>
            </a:r>
          </a:p>
          <a:p>
            <a:pPr marL="342900" indent="-342900">
              <a:buClrTx/>
              <a:buFont typeface="+mj-lt"/>
              <a:buAutoNum type="arabicPeriod"/>
            </a:pPr>
            <a:r>
              <a:rPr lang="en-US" sz="1300" dirty="0">
                <a:solidFill>
                  <a:schemeClr val="accent4">
                    <a:lumMod val="50000"/>
                  </a:schemeClr>
                </a:solidFill>
                <a:cs typeface="Arial" panose="020B0604020202020204" pitchFamily="34" charset="0"/>
              </a:rPr>
              <a:t>Border Police;</a:t>
            </a:r>
          </a:p>
          <a:p>
            <a:pPr marL="342900" indent="-342900">
              <a:buClrTx/>
              <a:buFont typeface="+mj-lt"/>
              <a:buAutoNum type="arabicPeriod"/>
            </a:pPr>
            <a:r>
              <a:rPr lang="en-US" sz="1300" dirty="0">
                <a:solidFill>
                  <a:schemeClr val="accent4">
                    <a:lumMod val="50000"/>
                  </a:schemeClr>
                </a:solidFill>
                <a:cs typeface="Arial" panose="020B0604020202020204" pitchFamily="34" charset="0"/>
              </a:rPr>
              <a:t>Agency for Nature and Environmental Protection;</a:t>
            </a:r>
          </a:p>
          <a:p>
            <a:pPr marL="342900" indent="-342900">
              <a:buClrTx/>
              <a:buFont typeface="+mj-lt"/>
              <a:buAutoNum type="arabicPeriod"/>
            </a:pPr>
            <a:r>
              <a:rPr lang="en-US" sz="1300" dirty="0">
                <a:solidFill>
                  <a:schemeClr val="accent4">
                    <a:lumMod val="50000"/>
                  </a:schemeClr>
                </a:solidFill>
                <a:cs typeface="Arial" panose="020B0604020202020204" pitchFamily="34" charset="0"/>
              </a:rPr>
              <a:t>Agency for Medicine and Medical Devices.</a:t>
            </a:r>
          </a:p>
          <a:p>
            <a:pPr algn="ctr"/>
            <a:endParaRPr lang="en-US" sz="1400" i="1" dirty="0">
              <a:solidFill>
                <a:srgbClr val="C00000"/>
              </a:solidFill>
            </a:endParaRPr>
          </a:p>
        </p:txBody>
      </p:sp>
      <p:sp>
        <p:nvSpPr>
          <p:cNvPr id="26" name="Rectangle 7"/>
          <p:cNvSpPr>
            <a:spLocks noChangeArrowheads="1"/>
          </p:cNvSpPr>
          <p:nvPr/>
        </p:nvSpPr>
        <p:spPr bwMode="gray">
          <a:xfrm>
            <a:off x="6355757" y="3377135"/>
            <a:ext cx="2705100" cy="2871111"/>
          </a:xfrm>
          <a:prstGeom prst="rect">
            <a:avLst/>
          </a:prstGeom>
          <a:solidFill>
            <a:schemeClr val="bg1">
              <a:lumMod val="85000"/>
            </a:schemeClr>
          </a:solidFill>
          <a:ln>
            <a:noFill/>
          </a:ln>
          <a:effectLst/>
          <a:scene3d>
            <a:camera prst="orthographicFront">
              <a:rot lat="0" lon="0" rev="0"/>
            </a:camera>
            <a:lightRig rig="chilly" dir="t">
              <a:rot lat="0" lon="0" rev="18480000"/>
            </a:lightRig>
          </a:scene3d>
          <a:sp3d prstMaterial="clear">
            <a:bevelT h="63500"/>
          </a:sp3d>
        </p:spPr>
        <p:style>
          <a:lnRef idx="1">
            <a:schemeClr val="accent6"/>
          </a:lnRef>
          <a:fillRef idx="3">
            <a:schemeClr val="accent6"/>
          </a:fillRef>
          <a:effectRef idx="2">
            <a:schemeClr val="accent6"/>
          </a:effectRef>
          <a:fontRef idx="minor">
            <a:schemeClr val="lt1"/>
          </a:fontRef>
        </p:style>
        <p:txBody>
          <a:bodyPr rtlCol="0" anchor="ctr"/>
          <a:lstStyle/>
          <a:p>
            <a:pPr algn="ctr">
              <a:defRPr/>
            </a:pPr>
            <a:endParaRPr lang="en-US" sz="800" i="1" dirty="0">
              <a:solidFill>
                <a:srgbClr val="C00000"/>
              </a:solidFill>
            </a:endParaRPr>
          </a:p>
          <a:p>
            <a:pPr algn="ctr">
              <a:defRPr/>
            </a:pPr>
            <a:r>
              <a:rPr lang="en-US" sz="1600" b="1" dirty="0">
                <a:solidFill>
                  <a:srgbClr val="C00000"/>
                </a:solidFill>
                <a:cs typeface="Arial" panose="020B0604020202020204" pitchFamily="34" charset="0"/>
              </a:rPr>
              <a:t>Private Sector:</a:t>
            </a:r>
          </a:p>
          <a:p>
            <a:pPr>
              <a:defRPr/>
            </a:pPr>
            <a:endParaRPr lang="en-US" sz="1300" kern="0" dirty="0">
              <a:solidFill>
                <a:schemeClr val="accent3">
                  <a:lumMod val="50000"/>
                </a:schemeClr>
              </a:solidFill>
              <a:cs typeface="Arial" panose="020B0604020202020204" pitchFamily="34" charset="0"/>
            </a:endParaRPr>
          </a:p>
          <a:p>
            <a:pPr marL="342900" indent="-342900">
              <a:buFont typeface="+mj-lt"/>
              <a:buAutoNum type="arabicPeriod"/>
              <a:defRPr/>
            </a:pPr>
            <a:r>
              <a:rPr lang="en-US" sz="1300" kern="0" dirty="0">
                <a:solidFill>
                  <a:schemeClr val="accent4">
                    <a:lumMod val="50000"/>
                  </a:schemeClr>
                </a:solidFill>
                <a:cs typeface="Arial" panose="020B0604020202020204" pitchFamily="34" charset="0"/>
              </a:rPr>
              <a:t>Chamber of  Economy;</a:t>
            </a:r>
          </a:p>
          <a:p>
            <a:pPr marL="342900" indent="-342900">
              <a:buFont typeface="+mj-lt"/>
              <a:buAutoNum type="arabicPeriod"/>
              <a:defRPr/>
            </a:pPr>
            <a:r>
              <a:rPr lang="en-US" sz="1300" kern="0" dirty="0">
                <a:solidFill>
                  <a:schemeClr val="accent4">
                    <a:lumMod val="50000"/>
                  </a:schemeClr>
                </a:solidFill>
                <a:cs typeface="Arial" panose="020B0604020202020204" pitchFamily="34" charset="0"/>
              </a:rPr>
              <a:t>Association of Traders;</a:t>
            </a:r>
          </a:p>
          <a:p>
            <a:pPr marL="342900" indent="-342900">
              <a:buFont typeface="+mj-lt"/>
              <a:buAutoNum type="arabicPeriod"/>
              <a:defRPr/>
            </a:pPr>
            <a:r>
              <a:rPr lang="en-US" sz="1300" kern="0" dirty="0">
                <a:solidFill>
                  <a:schemeClr val="accent4">
                    <a:lumMod val="50000"/>
                  </a:schemeClr>
                </a:solidFill>
                <a:cs typeface="Arial" panose="020B0604020202020204" pitchFamily="34" charset="0"/>
              </a:rPr>
              <a:t>Association of </a:t>
            </a:r>
            <a:r>
              <a:rPr lang="en-US" sz="1300" kern="0" dirty="0" err="1">
                <a:solidFill>
                  <a:schemeClr val="accent4">
                    <a:lumMod val="50000"/>
                  </a:schemeClr>
                </a:solidFill>
                <a:cs typeface="Arial" panose="020B0604020202020204" pitchFamily="34" charset="0"/>
              </a:rPr>
              <a:t>Freightforwarders</a:t>
            </a:r>
            <a:r>
              <a:rPr lang="en-US" sz="1300" kern="0" dirty="0">
                <a:solidFill>
                  <a:schemeClr val="accent4">
                    <a:lumMod val="50000"/>
                  </a:schemeClr>
                </a:solidFill>
                <a:cs typeface="Arial" panose="020B0604020202020204" pitchFamily="34" charset="0"/>
              </a:rPr>
              <a:t>;</a:t>
            </a:r>
          </a:p>
          <a:p>
            <a:pPr marL="342900" indent="-342900">
              <a:buFont typeface="+mj-lt"/>
              <a:buAutoNum type="arabicPeriod"/>
              <a:defRPr/>
            </a:pPr>
            <a:r>
              <a:rPr lang="en-US" sz="1300" kern="0" dirty="0">
                <a:solidFill>
                  <a:schemeClr val="accent4">
                    <a:lumMod val="50000"/>
                  </a:schemeClr>
                </a:solidFill>
                <a:cs typeface="Arial" panose="020B0604020202020204" pitchFamily="34" charset="0"/>
              </a:rPr>
              <a:t>Association od SMEs and Entrepreneurs;</a:t>
            </a:r>
          </a:p>
          <a:p>
            <a:pPr marL="342900" indent="-342900">
              <a:buFont typeface="+mj-lt"/>
              <a:buAutoNum type="arabicPeriod"/>
              <a:defRPr/>
            </a:pPr>
            <a:r>
              <a:rPr lang="en-US" sz="1300" kern="0" dirty="0">
                <a:solidFill>
                  <a:schemeClr val="accent4">
                    <a:lumMod val="50000"/>
                  </a:schemeClr>
                </a:solidFill>
                <a:cs typeface="Arial" panose="020B0604020202020204" pitchFamily="34" charset="0"/>
              </a:rPr>
              <a:t>Montenegro Business Alliance;</a:t>
            </a:r>
          </a:p>
          <a:p>
            <a:pPr marL="342900" indent="-342900">
              <a:buFont typeface="+mj-lt"/>
              <a:buAutoNum type="arabicPeriod"/>
              <a:defRPr/>
            </a:pPr>
            <a:r>
              <a:rPr lang="en-US" sz="1300" kern="0" dirty="0">
                <a:solidFill>
                  <a:schemeClr val="accent4">
                    <a:lumMod val="50000"/>
                  </a:schemeClr>
                </a:solidFill>
                <a:cs typeface="Arial" panose="020B0604020202020204" pitchFamily="34" charset="0"/>
              </a:rPr>
              <a:t>Union of Employers</a:t>
            </a:r>
            <a:r>
              <a:rPr lang="en-US" sz="1400" kern="0" dirty="0">
                <a:solidFill>
                  <a:schemeClr val="accent4">
                    <a:lumMod val="50000"/>
                  </a:schemeClr>
                </a:solidFill>
                <a:cs typeface="Arial" panose="020B0604020202020204" pitchFamily="34" charset="0"/>
              </a:rPr>
              <a:t>.</a:t>
            </a:r>
          </a:p>
          <a:p>
            <a:pPr algn="ctr"/>
            <a:endParaRPr lang="en-US" sz="1600" i="1" dirty="0">
              <a:solidFill>
                <a:srgbClr val="C00000"/>
              </a:solidFill>
            </a:endParaRPr>
          </a:p>
        </p:txBody>
      </p:sp>
      <p:pic>
        <p:nvPicPr>
          <p:cNvPr id="2" name="Picture 1"/>
          <p:cNvPicPr>
            <a:picLocks noChangeAspect="1"/>
          </p:cNvPicPr>
          <p:nvPr/>
        </p:nvPicPr>
        <p:blipFill>
          <a:blip r:embed="rId4"/>
          <a:stretch>
            <a:fillRect/>
          </a:stretch>
        </p:blipFill>
        <p:spPr>
          <a:xfrm>
            <a:off x="101294" y="3363322"/>
            <a:ext cx="224543" cy="288819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pic>
        <p:nvPicPr>
          <p:cNvPr id="13" name="Picture 12"/>
          <p:cNvPicPr>
            <a:picLocks noChangeAspect="1"/>
          </p:cNvPicPr>
          <p:nvPr/>
        </p:nvPicPr>
        <p:blipFill>
          <a:blip r:embed="rId4"/>
          <a:stretch>
            <a:fillRect/>
          </a:stretch>
        </p:blipFill>
        <p:spPr>
          <a:xfrm>
            <a:off x="2677451" y="3377136"/>
            <a:ext cx="218149" cy="288635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pic>
        <p:nvPicPr>
          <p:cNvPr id="14" name="Picture 13"/>
          <p:cNvPicPr>
            <a:picLocks noChangeAspect="1"/>
          </p:cNvPicPr>
          <p:nvPr/>
        </p:nvPicPr>
        <p:blipFill>
          <a:blip r:embed="rId4"/>
          <a:stretch>
            <a:fillRect/>
          </a:stretch>
        </p:blipFill>
        <p:spPr>
          <a:xfrm>
            <a:off x="6132534" y="3363322"/>
            <a:ext cx="232171" cy="2875225"/>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pic>
        <p:nvPicPr>
          <p:cNvPr id="15" name="Picture 14"/>
          <p:cNvPicPr>
            <a:picLocks noChangeAspect="1"/>
          </p:cNvPicPr>
          <p:nvPr/>
        </p:nvPicPr>
        <p:blipFill>
          <a:blip r:embed="rId4"/>
          <a:stretch>
            <a:fillRect/>
          </a:stretch>
        </p:blipFill>
        <p:spPr>
          <a:xfrm>
            <a:off x="99479" y="2680733"/>
            <a:ext cx="223468" cy="558699"/>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pic>
        <p:nvPicPr>
          <p:cNvPr id="3" name="Picture 2"/>
          <p:cNvPicPr>
            <a:picLocks noChangeAspect="1"/>
          </p:cNvPicPr>
          <p:nvPr/>
        </p:nvPicPr>
        <p:blipFill>
          <a:blip r:embed="rId5"/>
          <a:stretch>
            <a:fillRect/>
          </a:stretch>
        </p:blipFill>
        <p:spPr>
          <a:xfrm>
            <a:off x="8845986" y="2680733"/>
            <a:ext cx="216654" cy="558699"/>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
        <p:nvSpPr>
          <p:cNvPr id="30" name="Chevron 29"/>
          <p:cNvSpPr/>
          <p:nvPr/>
        </p:nvSpPr>
        <p:spPr>
          <a:xfrm rot="5400000">
            <a:off x="4466957" y="2141767"/>
            <a:ext cx="240385" cy="271444"/>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1" name="Chevron 30"/>
          <p:cNvSpPr/>
          <p:nvPr/>
        </p:nvSpPr>
        <p:spPr>
          <a:xfrm rot="5400000">
            <a:off x="4469232" y="2359037"/>
            <a:ext cx="246879" cy="271442"/>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2" name="Chevron 31"/>
          <p:cNvSpPr/>
          <p:nvPr/>
        </p:nvSpPr>
        <p:spPr>
          <a:xfrm rot="5400000">
            <a:off x="4466957" y="1927482"/>
            <a:ext cx="240385" cy="271444"/>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15298702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48727" name="Content Placeholder 1"/>
          <p:cNvSpPr>
            <a:spLocks noGrp="1"/>
          </p:cNvSpPr>
          <p:nvPr>
            <p:ph idx="11"/>
          </p:nvPr>
        </p:nvSpPr>
        <p:spPr>
          <a:xfrm>
            <a:off x="611305" y="1558238"/>
            <a:ext cx="8324849" cy="4385362"/>
          </a:xfrm>
          <a:solidFill>
            <a:schemeClr val="bg1"/>
          </a:solidFill>
          <a:ln>
            <a:noFill/>
          </a:ln>
          <a:effectLst/>
          <a:scene3d>
            <a:camera prst="orthographicFront">
              <a:rot lat="0" lon="0" rev="0"/>
            </a:camera>
            <a:lightRig rig="chilly" dir="t">
              <a:rot lat="0" lon="0" rev="18480000"/>
            </a:lightRig>
          </a:scene3d>
          <a:sp3d prstMaterial="clear">
            <a:bevelT h="63500"/>
          </a:sp3d>
        </p:spPr>
        <p:style>
          <a:lnRef idx="2">
            <a:schemeClr val="accent5"/>
          </a:lnRef>
          <a:fillRef idx="1">
            <a:schemeClr val="lt1"/>
          </a:fillRef>
          <a:effectRef idx="0">
            <a:schemeClr val="accent5"/>
          </a:effectRef>
          <a:fontRef idx="minor">
            <a:schemeClr val="dk1"/>
          </a:fontRef>
        </p:style>
        <p:txBody>
          <a:bodyPr/>
          <a:lstStyle/>
          <a:p>
            <a:pPr algn="ctr"/>
            <a:endParaRPr lang="sr-Latn-ME" sz="3600" dirty="0">
              <a:solidFill>
                <a:srgbClr val="C00000"/>
              </a:solidFill>
              <a:effectLst>
                <a:outerShdw blurRad="38100" dist="38100" dir="2700000" algn="tl">
                  <a:srgbClr val="000000">
                    <a:alpha val="43137"/>
                  </a:srgbClr>
                </a:outerShdw>
              </a:effectLst>
              <a:latin typeface="+mn-lt"/>
            </a:endParaRPr>
          </a:p>
          <a:p>
            <a:pPr algn="ctr"/>
            <a:r>
              <a:rPr lang="sr-Latn-ME" sz="2400" dirty="0">
                <a:solidFill>
                  <a:srgbClr val="C00000"/>
                </a:solidFill>
                <a:effectLst>
                  <a:outerShdw blurRad="38100" dist="38100" dir="2700000" algn="tl">
                    <a:srgbClr val="000000">
                      <a:alpha val="43137"/>
                    </a:srgbClr>
                  </a:outerShdw>
                </a:effectLst>
                <a:latin typeface="+mn-lt"/>
              </a:rPr>
              <a:t>ECONOMIC REFORM PROGRAM </a:t>
            </a:r>
          </a:p>
          <a:p>
            <a:pPr algn="ctr"/>
            <a:endParaRPr lang="sr-Latn-ME" sz="2400" dirty="0">
              <a:solidFill>
                <a:srgbClr val="C00000"/>
              </a:solidFill>
              <a:effectLst>
                <a:outerShdw blurRad="38100" dist="38100" dir="2700000" algn="tl">
                  <a:srgbClr val="000000">
                    <a:alpha val="43137"/>
                  </a:srgbClr>
                </a:outerShdw>
              </a:effectLst>
              <a:latin typeface="+mn-lt"/>
            </a:endParaRPr>
          </a:p>
          <a:p>
            <a:pPr algn="ctr"/>
            <a:endParaRPr lang="sr-Latn-ME" sz="2400" dirty="0">
              <a:solidFill>
                <a:srgbClr val="C00000"/>
              </a:solidFill>
              <a:effectLst>
                <a:outerShdw blurRad="38100" dist="38100" dir="2700000" algn="tl">
                  <a:srgbClr val="000000">
                    <a:alpha val="43137"/>
                  </a:srgbClr>
                </a:outerShdw>
              </a:effectLst>
              <a:latin typeface="+mn-lt"/>
            </a:endParaRPr>
          </a:p>
          <a:p>
            <a:pPr algn="ctr"/>
            <a:endParaRPr lang="sr-Latn-ME" sz="2400" dirty="0">
              <a:solidFill>
                <a:srgbClr val="C00000"/>
              </a:solidFill>
              <a:effectLst>
                <a:outerShdw blurRad="38100" dist="38100" dir="2700000" algn="tl">
                  <a:srgbClr val="000000">
                    <a:alpha val="43137"/>
                  </a:srgbClr>
                </a:outerShdw>
              </a:effectLst>
              <a:latin typeface="+mn-lt"/>
            </a:endParaRPr>
          </a:p>
          <a:p>
            <a:pPr algn="ctr"/>
            <a:r>
              <a:rPr lang="en-US" sz="2400" dirty="0">
                <a:solidFill>
                  <a:srgbClr val="C00000"/>
                </a:solidFill>
                <a:effectLst>
                  <a:outerShdw blurRad="38100" dist="38100" dir="2700000" algn="tl">
                    <a:srgbClr val="000000">
                      <a:alpha val="43137"/>
                    </a:srgbClr>
                  </a:outerShdw>
                </a:effectLst>
                <a:latin typeface="+mn-lt"/>
              </a:rPr>
              <a:t>TRADE FACILITATION STRATEGY</a:t>
            </a:r>
          </a:p>
          <a:p>
            <a:pPr algn="ctr"/>
            <a:r>
              <a:rPr lang="en-US" sz="2400" dirty="0">
                <a:solidFill>
                  <a:srgbClr val="C00000"/>
                </a:solidFill>
                <a:effectLst>
                  <a:outerShdw blurRad="38100" dist="38100" dir="2700000" algn="tl">
                    <a:srgbClr val="000000">
                      <a:alpha val="43137"/>
                    </a:srgbClr>
                  </a:outerShdw>
                </a:effectLst>
                <a:latin typeface="+mn-lt"/>
              </a:rPr>
              <a:t>2018 – 2022</a:t>
            </a:r>
            <a:endParaRPr lang="sr-Latn-ME" sz="2400" dirty="0">
              <a:solidFill>
                <a:srgbClr val="C00000"/>
              </a:solidFill>
              <a:effectLst>
                <a:outerShdw blurRad="38100" dist="38100" dir="2700000" algn="tl">
                  <a:srgbClr val="000000">
                    <a:alpha val="43137"/>
                  </a:srgbClr>
                </a:outerShdw>
              </a:effectLst>
              <a:latin typeface="+mn-lt"/>
            </a:endParaRPr>
          </a:p>
          <a:p>
            <a:pPr algn="ctr"/>
            <a:endParaRPr lang="sr-Latn-ME" sz="3600" dirty="0">
              <a:solidFill>
                <a:srgbClr val="C00000"/>
              </a:solidFill>
              <a:effectLst>
                <a:outerShdw blurRad="38100" dist="38100" dir="2700000" algn="tl">
                  <a:srgbClr val="000000">
                    <a:alpha val="43137"/>
                  </a:srgbClr>
                </a:outerShdw>
              </a:effectLst>
              <a:latin typeface="+mn-lt"/>
            </a:endParaRPr>
          </a:p>
          <a:p>
            <a:pPr algn="ctr"/>
            <a:endParaRPr lang="sr-Latn-ME" sz="1200" dirty="0">
              <a:solidFill>
                <a:srgbClr val="C00000"/>
              </a:solidFill>
              <a:effectLst>
                <a:outerShdw blurRad="38100" dist="38100" dir="2700000" algn="tl">
                  <a:srgbClr val="000000">
                    <a:alpha val="43137"/>
                  </a:srgbClr>
                </a:outerShdw>
              </a:effectLst>
              <a:latin typeface="+mn-lt"/>
            </a:endParaRPr>
          </a:p>
          <a:p>
            <a:pPr algn="ctr"/>
            <a:endParaRPr lang="en-US" sz="1100" dirty="0">
              <a:solidFill>
                <a:srgbClr val="C00000"/>
              </a:solidFill>
              <a:effectLst>
                <a:outerShdw blurRad="38100" dist="38100" dir="2700000" algn="tl">
                  <a:srgbClr val="000000">
                    <a:alpha val="43137"/>
                  </a:srgbClr>
                </a:outerShdw>
              </a:effectLst>
              <a:latin typeface="+mn-lt"/>
            </a:endParaRPr>
          </a:p>
        </p:txBody>
      </p:sp>
      <p:sp>
        <p:nvSpPr>
          <p:cNvPr id="1048728" name="Slide Number Placeholder 3"/>
          <p:cNvSpPr>
            <a:spLocks noGrp="1"/>
          </p:cNvSpPr>
          <p:nvPr>
            <p:ph type="sldNum" sz="quarter" idx="12"/>
          </p:nvPr>
        </p:nvSpPr>
        <p:spPr/>
        <p:txBody>
          <a:bodyPr/>
          <a:lstStyle/>
          <a:p>
            <a:fld id="{87F7B89E-0CE1-4A77-A44A-1F4994030289}" type="slidenum">
              <a:rPr lang="en-US" smtClean="0"/>
              <a:t>5</a:t>
            </a:fld>
            <a:endParaRPr lang="en-US" dirty="0"/>
          </a:p>
        </p:txBody>
      </p:sp>
      <p:sp>
        <p:nvSpPr>
          <p:cNvPr id="1048729" name="Rounded Rectangle 4"/>
          <p:cNvSpPr/>
          <p:nvPr/>
        </p:nvSpPr>
        <p:spPr>
          <a:xfrm>
            <a:off x="0" y="0"/>
            <a:ext cx="9144000" cy="762000"/>
          </a:xfrm>
          <a:prstGeom prst="roundRect">
            <a:avLst/>
          </a:prstGeom>
          <a:solidFill>
            <a:srgbClr val="C00000"/>
          </a:solidFill>
          <a:ln w="25400" cap="flat" cmpd="sng" algn="ctr">
            <a:solidFill>
              <a:srgbClr val="9DCCF6">
                <a:shade val="50000"/>
              </a:srgbClr>
            </a:solidFill>
            <a:prstDash val="solid"/>
          </a:ln>
          <a:effectLst/>
        </p:spPr>
        <p:txBody>
          <a:bodyPr rtlCol="0" anchor="ctr"/>
          <a:lstStyle/>
          <a:p>
            <a:r>
              <a:rPr kumimoji="0" lang="sr-Latn-ME" sz="1100" b="0" i="1" u="none" strike="noStrike" kern="0" cap="none" spc="0" normalizeH="0" baseline="0" noProof="0" dirty="0">
                <a:ln>
                  <a:noFill/>
                </a:ln>
                <a:solidFill>
                  <a:prstClr val="white"/>
                </a:solidFill>
                <a:effectLst/>
                <a:uLnTx/>
                <a:uFillTx/>
                <a:latin typeface="Constantia"/>
                <a:ea typeface="+mn-ea"/>
                <a:cs typeface="+mn-cs"/>
              </a:rPr>
              <a:t>		</a:t>
            </a:r>
            <a:r>
              <a:rPr lang="en-US" sz="1100" dirty="0">
                <a:solidFill>
                  <a:schemeClr val="bg1"/>
                </a:solidFill>
              </a:rPr>
              <a:t>National Trade </a:t>
            </a:r>
          </a:p>
          <a:p>
            <a:r>
              <a:rPr lang="en-US" sz="1100" dirty="0">
                <a:solidFill>
                  <a:schemeClr val="bg1"/>
                </a:solidFill>
              </a:rPr>
              <a:t>		Facilitation Committee</a:t>
            </a:r>
          </a:p>
          <a:p>
            <a:r>
              <a:rPr lang="en-US" sz="1100" dirty="0">
                <a:solidFill>
                  <a:schemeClr val="bg1"/>
                </a:solidFill>
              </a:rPr>
              <a:t>		Government of Montenegro</a:t>
            </a:r>
          </a:p>
        </p:txBody>
      </p:sp>
      <p:pic>
        <p:nvPicPr>
          <p:cNvPr id="2097172" name="Picture 5" descr="9494719825_583afc790f_n.jpg"/>
          <p:cNvPicPr>
            <a:picLocks noChangeAspect="1"/>
          </p:cNvPicPr>
          <p:nvPr/>
        </p:nvPicPr>
        <p:blipFill>
          <a:blip r:embed="rId2" cstate="print"/>
          <a:stretch>
            <a:fillRect/>
          </a:stretch>
        </p:blipFill>
        <p:spPr>
          <a:xfrm>
            <a:off x="717667" y="38100"/>
            <a:ext cx="1066800" cy="685800"/>
          </a:xfrm>
          <a:prstGeom prst="rect">
            <a:avLst/>
          </a:prstGeom>
          <a:ln>
            <a:noFill/>
          </a:ln>
          <a:effectLst>
            <a:outerShdw blurRad="292100" dist="139700" dir="2700000" algn="tl" rotWithShape="0">
              <a:srgbClr val="333333">
                <a:alpha val="65000"/>
              </a:srgbClr>
            </a:outerShdw>
          </a:effectLst>
        </p:spPr>
      </p:pic>
      <p:sp>
        <p:nvSpPr>
          <p:cNvPr id="1048730" name="Rectangle 7"/>
          <p:cNvSpPr>
            <a:spLocks noChangeArrowheads="1"/>
          </p:cNvSpPr>
          <p:nvPr/>
        </p:nvSpPr>
        <p:spPr bwMode="gray">
          <a:xfrm rot="16200000">
            <a:off x="-1690317" y="3641979"/>
            <a:ext cx="4385362" cy="217881"/>
          </a:xfrm>
          <a:prstGeom prst="rect">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sz="1600" i="1" dirty="0">
              <a:solidFill>
                <a:srgbClr val="C00000"/>
              </a:solidFill>
            </a:endParaRPr>
          </a:p>
        </p:txBody>
      </p:sp>
      <p:sp>
        <p:nvSpPr>
          <p:cNvPr id="1048731" name="Rectangle 2"/>
          <p:cNvSpPr/>
          <p:nvPr/>
        </p:nvSpPr>
        <p:spPr>
          <a:xfrm>
            <a:off x="1981200" y="4551402"/>
            <a:ext cx="5562600" cy="923330"/>
          </a:xfrm>
          <a:prstGeom prst="rect">
            <a:avLst/>
          </a:prstGeom>
        </p:spPr>
        <p:txBody>
          <a:bodyPr wrap="square">
            <a:spAutoFit/>
          </a:bodyPr>
          <a:lstStyle/>
          <a:p>
            <a:endParaRPr lang="sr-Latn-ME" dirty="0">
              <a:hlinkClick r:id="rId3"/>
            </a:endParaRPr>
          </a:p>
          <a:p>
            <a:endParaRPr lang="sr-Latn-ME" dirty="0">
              <a:hlinkClick r:id="rId3"/>
            </a:endParaRPr>
          </a:p>
          <a:p>
            <a:r>
              <a:rPr lang="en-US" dirty="0">
                <a:hlinkClick r:id="rId3"/>
              </a:rPr>
              <a:t>http://www.mf.gov.me/en/library/Strategic_document</a:t>
            </a:r>
            <a:endParaRPr lang="sr-Latn-ME" dirty="0"/>
          </a:p>
        </p:txBody>
      </p:sp>
      <p:sp>
        <p:nvSpPr>
          <p:cNvPr id="3" name="Rectangle 2"/>
          <p:cNvSpPr/>
          <p:nvPr/>
        </p:nvSpPr>
        <p:spPr>
          <a:xfrm>
            <a:off x="1474110" y="2731655"/>
            <a:ext cx="6705600" cy="923330"/>
          </a:xfrm>
          <a:prstGeom prst="rect">
            <a:avLst/>
          </a:prstGeom>
        </p:spPr>
        <p:txBody>
          <a:bodyPr wrap="square">
            <a:spAutoFit/>
          </a:bodyPr>
          <a:lstStyle/>
          <a:p>
            <a:r>
              <a:rPr lang="en-US" dirty="0">
                <a:solidFill>
                  <a:schemeClr val="accent4">
                    <a:lumMod val="75000"/>
                  </a:schemeClr>
                </a:solidFill>
                <a:hlinkClick r:id="rId4"/>
              </a:rPr>
              <a:t>http://www.gov.me/en/homepage/Montenegro_Economic_Reform_Programme/</a:t>
            </a:r>
            <a:endParaRPr lang="sr-Latn-ME" dirty="0">
              <a:solidFill>
                <a:schemeClr val="accent4">
                  <a:lumMod val="75000"/>
                </a:schemeClr>
              </a:solidFill>
            </a:endParaRPr>
          </a:p>
          <a:p>
            <a:endParaRPr lang="en-US" dirty="0">
              <a:solidFill>
                <a:schemeClr val="accent4">
                  <a:lumMod val="75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48750" name="Slide Number Placeholder 5"/>
          <p:cNvSpPr>
            <a:spLocks noGrp="1"/>
          </p:cNvSpPr>
          <p:nvPr>
            <p:ph type="sldNum" sz="quarter" idx="12"/>
          </p:nvPr>
        </p:nvSpPr>
        <p:spPr/>
        <p:txBody>
          <a:bodyPr/>
          <a:lstStyle/>
          <a:p>
            <a:fld id="{F482A5DD-F4D7-4059-953B-1EE9B737CE16}" type="slidenum">
              <a:rPr lang="sr-Latn-CS" smtClean="0"/>
              <a:t>6</a:t>
            </a:fld>
            <a:endParaRPr lang="sr-Latn-CS" dirty="0"/>
          </a:p>
        </p:txBody>
      </p:sp>
      <p:sp>
        <p:nvSpPr>
          <p:cNvPr id="1048756" name="Rounded Rectangle 18"/>
          <p:cNvSpPr/>
          <p:nvPr/>
        </p:nvSpPr>
        <p:spPr>
          <a:xfrm>
            <a:off x="0" y="0"/>
            <a:ext cx="9144000" cy="76200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r-Latn-ME" sz="1100" i="1" dirty="0"/>
              <a:t>		</a:t>
            </a:r>
            <a:r>
              <a:rPr lang="en-US" sz="1100" dirty="0">
                <a:solidFill>
                  <a:schemeClr val="bg1"/>
                </a:solidFill>
              </a:rPr>
              <a:t>National Trade </a:t>
            </a:r>
          </a:p>
          <a:p>
            <a:r>
              <a:rPr lang="en-US" sz="1100" dirty="0">
                <a:solidFill>
                  <a:schemeClr val="bg1"/>
                </a:solidFill>
              </a:rPr>
              <a:t>		Facilitation Committee</a:t>
            </a:r>
          </a:p>
          <a:p>
            <a:r>
              <a:rPr lang="en-US" sz="1100" dirty="0">
                <a:solidFill>
                  <a:schemeClr val="bg1"/>
                </a:solidFill>
              </a:rPr>
              <a:t>		Government of Montenegro</a:t>
            </a:r>
          </a:p>
        </p:txBody>
      </p:sp>
      <p:pic>
        <p:nvPicPr>
          <p:cNvPr id="2097180" name="Picture 20" descr="9494719825_583afc790f_n.jpg"/>
          <p:cNvPicPr>
            <a:picLocks noChangeAspect="1"/>
          </p:cNvPicPr>
          <p:nvPr/>
        </p:nvPicPr>
        <p:blipFill>
          <a:blip r:embed="rId2" cstate="print"/>
          <a:stretch>
            <a:fillRect/>
          </a:stretch>
        </p:blipFill>
        <p:spPr>
          <a:xfrm>
            <a:off x="685800" y="42111"/>
            <a:ext cx="1066800" cy="685800"/>
          </a:xfrm>
          <a:prstGeom prst="rect">
            <a:avLst/>
          </a:prstGeom>
          <a:ln>
            <a:noFill/>
          </a:ln>
          <a:effectLst>
            <a:outerShdw blurRad="292100" dist="139700" dir="2700000" algn="tl" rotWithShape="0">
              <a:srgbClr val="333333">
                <a:alpha val="65000"/>
              </a:srgbClr>
            </a:outerShdw>
          </a:effectLst>
        </p:spPr>
      </p:pic>
      <p:sp>
        <p:nvSpPr>
          <p:cNvPr id="7" name="Slide Number Placeholder 5"/>
          <p:cNvSpPr txBox="1">
            <a:spLocks/>
          </p:cNvSpPr>
          <p:nvPr/>
        </p:nvSpPr>
        <p:spPr>
          <a:xfrm>
            <a:off x="7924800" y="6356352"/>
            <a:ext cx="762000" cy="365125"/>
          </a:xfrm>
          <a:prstGeom prst="rect">
            <a:avLst/>
          </a:prstGeom>
        </p:spPr>
        <p:txBody>
          <a:bodyPr vert="horz" lIns="0" tIns="0" rIns="0" bIns="0" anchor="b"/>
          <a:lstStyle>
            <a:defPPr>
              <a:defRPr lang="sr-Latn-CS"/>
            </a:defPPr>
            <a:lvl1pPr marL="0" algn="r" defTabSz="914400" rtl="0" eaLnBrk="1" latinLnBrk="0" hangingPunct="1">
              <a:defRPr kumimoji="0" sz="1200" kern="1200">
                <a:solidFill>
                  <a:schemeClr val="tx2">
                    <a:shade val="9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482A5DD-F4D7-4059-953B-1EE9B737CE16}" type="slidenum">
              <a:rPr lang="sr-Latn-CS" smtClean="0"/>
              <a:pPr/>
              <a:t>6</a:t>
            </a:fld>
            <a:endParaRPr lang="sr-Latn-CS"/>
          </a:p>
        </p:txBody>
      </p:sp>
      <p:sp>
        <p:nvSpPr>
          <p:cNvPr id="8" name="Rounded Rectangle 18"/>
          <p:cNvSpPr/>
          <p:nvPr/>
        </p:nvSpPr>
        <p:spPr>
          <a:xfrm>
            <a:off x="0" y="0"/>
            <a:ext cx="9144000" cy="76200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r-Latn-ME" sz="1100" i="1" dirty="0"/>
              <a:t>		</a:t>
            </a:r>
            <a:r>
              <a:rPr lang="en-US" sz="1100" dirty="0">
                <a:solidFill>
                  <a:schemeClr val="bg1"/>
                </a:solidFill>
              </a:rPr>
              <a:t>National Trade </a:t>
            </a:r>
          </a:p>
          <a:p>
            <a:r>
              <a:rPr lang="en-US" sz="1100" dirty="0">
                <a:solidFill>
                  <a:schemeClr val="bg1"/>
                </a:solidFill>
              </a:rPr>
              <a:t>		Facilitation Committee</a:t>
            </a:r>
          </a:p>
          <a:p>
            <a:r>
              <a:rPr lang="en-US" sz="1100" dirty="0">
                <a:solidFill>
                  <a:schemeClr val="bg1"/>
                </a:solidFill>
              </a:rPr>
              <a:t>		Government of Montenegro</a:t>
            </a:r>
          </a:p>
        </p:txBody>
      </p:sp>
      <p:pic>
        <p:nvPicPr>
          <p:cNvPr id="9" name="Picture 20" descr="9494719825_583afc790f_n.jpg"/>
          <p:cNvPicPr>
            <a:picLocks noChangeAspect="1"/>
          </p:cNvPicPr>
          <p:nvPr/>
        </p:nvPicPr>
        <p:blipFill>
          <a:blip r:embed="rId2" cstate="print"/>
          <a:stretch>
            <a:fillRect/>
          </a:stretch>
        </p:blipFill>
        <p:spPr>
          <a:xfrm>
            <a:off x="677779" y="38100"/>
            <a:ext cx="1066800" cy="685800"/>
          </a:xfrm>
          <a:prstGeom prst="rect">
            <a:avLst/>
          </a:prstGeom>
          <a:ln>
            <a:noFill/>
          </a:ln>
          <a:effectLst>
            <a:outerShdw blurRad="292100" dist="139700" dir="2700000" algn="tl" rotWithShape="0">
              <a:srgbClr val="333333">
                <a:alpha val="65000"/>
              </a:srgbClr>
            </a:outerShdw>
          </a:effectLst>
        </p:spPr>
      </p:pic>
      <p:sp>
        <p:nvSpPr>
          <p:cNvPr id="10" name="TextBox 4"/>
          <p:cNvSpPr txBox="1"/>
          <p:nvPr/>
        </p:nvSpPr>
        <p:spPr>
          <a:xfrm>
            <a:off x="681450" y="914400"/>
            <a:ext cx="7776750" cy="369332"/>
          </a:xfrm>
          <a:prstGeom prst="rect">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b="1" dirty="0">
                <a:solidFill>
                  <a:schemeClr val="bg1"/>
                </a:solidFill>
              </a:rPr>
              <a:t>TF Strategy structure:</a:t>
            </a:r>
          </a:p>
        </p:txBody>
      </p:sp>
      <p:grpSp>
        <p:nvGrpSpPr>
          <p:cNvPr id="11" name="Group 10"/>
          <p:cNvGrpSpPr/>
          <p:nvPr/>
        </p:nvGrpSpPr>
        <p:grpSpPr>
          <a:xfrm>
            <a:off x="685800" y="1467844"/>
            <a:ext cx="7632848" cy="5075260"/>
            <a:chOff x="755576" y="963147"/>
            <a:chExt cx="7632848" cy="4919849"/>
          </a:xfrm>
          <a:solidFill>
            <a:srgbClr val="FFFFFF"/>
          </a:solidFill>
        </p:grpSpPr>
        <p:sp>
          <p:nvSpPr>
            <p:cNvPr id="12" name="Rectangle 11"/>
            <p:cNvSpPr/>
            <p:nvPr/>
          </p:nvSpPr>
          <p:spPr>
            <a:xfrm>
              <a:off x="755576" y="2249750"/>
              <a:ext cx="7632848" cy="1224136"/>
            </a:xfrm>
            <a:prstGeom prst="rect">
              <a:avLst/>
            </a:prstGeom>
            <a:grpFill/>
            <a:ln w="6350">
              <a:noFill/>
            </a:ln>
            <a:effectLst>
              <a:glow rad="63500">
                <a:schemeClr val="accent5">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GB" sz="1050" dirty="0">
                <a:solidFill>
                  <a:schemeClr val="accent6">
                    <a:lumMod val="25000"/>
                  </a:schemeClr>
                </a:solidFill>
              </a:endParaRPr>
            </a:p>
          </p:txBody>
        </p:sp>
        <p:sp>
          <p:nvSpPr>
            <p:cNvPr id="13" name="Rectangle 12"/>
            <p:cNvSpPr/>
            <p:nvPr/>
          </p:nvSpPr>
          <p:spPr>
            <a:xfrm>
              <a:off x="755576" y="4072784"/>
              <a:ext cx="7632848" cy="1810212"/>
            </a:xfrm>
            <a:prstGeom prst="rect">
              <a:avLst/>
            </a:prstGeom>
            <a:grpFill/>
            <a:ln w="6350">
              <a:noFill/>
            </a:ln>
            <a:effectLst>
              <a:glow rad="63500">
                <a:schemeClr val="accent5">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GB" sz="1050" dirty="0">
                <a:solidFill>
                  <a:schemeClr val="accent6">
                    <a:lumMod val="25000"/>
                  </a:schemeClr>
                </a:solidFill>
              </a:endParaRPr>
            </a:p>
          </p:txBody>
        </p:sp>
        <p:sp>
          <p:nvSpPr>
            <p:cNvPr id="14" name="Rounded Rectangle 13"/>
            <p:cNvSpPr/>
            <p:nvPr/>
          </p:nvSpPr>
          <p:spPr>
            <a:xfrm>
              <a:off x="898680" y="4320521"/>
              <a:ext cx="2192542" cy="1368152"/>
            </a:xfrm>
            <a:prstGeom prst="roundRect">
              <a:avLst>
                <a:gd name="adj" fmla="val 4191"/>
              </a:avLst>
            </a:prstGeom>
            <a:grpFill/>
            <a:ln w="12700">
              <a:solidFill>
                <a:schemeClr val="accent6">
                  <a:lumMod val="75000"/>
                </a:schemeClr>
              </a:solidFill>
            </a:ln>
            <a:effectLst>
              <a:glow rad="635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ctr"/>
              <a:endParaRPr lang="en-GB" sz="900" i="1" dirty="0">
                <a:solidFill>
                  <a:schemeClr val="tx1"/>
                </a:solidFill>
              </a:endParaRPr>
            </a:p>
          </p:txBody>
        </p:sp>
        <p:sp>
          <p:nvSpPr>
            <p:cNvPr id="15" name="Rounded Rectangle 14"/>
            <p:cNvSpPr/>
            <p:nvPr/>
          </p:nvSpPr>
          <p:spPr>
            <a:xfrm>
              <a:off x="3418164" y="4314715"/>
              <a:ext cx="2137862" cy="1368152"/>
            </a:xfrm>
            <a:prstGeom prst="roundRect">
              <a:avLst>
                <a:gd name="adj" fmla="val 4191"/>
              </a:avLst>
            </a:prstGeom>
            <a:grpFill/>
            <a:ln w="12700">
              <a:solidFill>
                <a:schemeClr val="accent6">
                  <a:lumMod val="75000"/>
                </a:schemeClr>
              </a:solidFill>
            </a:ln>
            <a:effectLst>
              <a:glow rad="635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ctr"/>
              <a:endParaRPr lang="en-GB" sz="900" i="1" dirty="0">
                <a:solidFill>
                  <a:schemeClr val="tx1"/>
                </a:solidFill>
              </a:endParaRPr>
            </a:p>
          </p:txBody>
        </p:sp>
        <p:sp>
          <p:nvSpPr>
            <p:cNvPr id="16" name="Rounded Rectangle 15"/>
            <p:cNvSpPr/>
            <p:nvPr/>
          </p:nvSpPr>
          <p:spPr>
            <a:xfrm>
              <a:off x="5945566" y="4314715"/>
              <a:ext cx="2120744" cy="1368152"/>
            </a:xfrm>
            <a:prstGeom prst="roundRect">
              <a:avLst>
                <a:gd name="adj" fmla="val 4191"/>
              </a:avLst>
            </a:prstGeom>
            <a:grpFill/>
            <a:ln w="12700">
              <a:solidFill>
                <a:schemeClr val="accent6">
                  <a:lumMod val="75000"/>
                </a:schemeClr>
              </a:solidFill>
            </a:ln>
            <a:effectLst>
              <a:glow rad="635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ctr"/>
              <a:endParaRPr lang="en-GB" sz="900" i="1" dirty="0">
                <a:solidFill>
                  <a:schemeClr val="tx1"/>
                </a:solidFill>
              </a:endParaRPr>
            </a:p>
          </p:txBody>
        </p:sp>
        <p:sp>
          <p:nvSpPr>
            <p:cNvPr id="17" name="Rounded Rectangle 16"/>
            <p:cNvSpPr/>
            <p:nvPr/>
          </p:nvSpPr>
          <p:spPr>
            <a:xfrm>
              <a:off x="940177" y="2432838"/>
              <a:ext cx="7200800" cy="288032"/>
            </a:xfrm>
            <a:prstGeom prst="roundRect">
              <a:avLst/>
            </a:prstGeom>
            <a:grp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ctr"/>
              <a:endParaRPr lang="en-GB" sz="800" dirty="0">
                <a:solidFill>
                  <a:schemeClr val="tx1"/>
                </a:solidFill>
              </a:endParaRPr>
            </a:p>
          </p:txBody>
        </p:sp>
        <p:sp>
          <p:nvSpPr>
            <p:cNvPr id="18" name="Rounded Rectangle 17"/>
            <p:cNvSpPr/>
            <p:nvPr/>
          </p:nvSpPr>
          <p:spPr>
            <a:xfrm>
              <a:off x="1012185" y="2969830"/>
              <a:ext cx="7056784" cy="360040"/>
            </a:xfrm>
            <a:prstGeom prst="roundRect">
              <a:avLst/>
            </a:prstGeom>
            <a:grp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ctr"/>
              <a:endParaRPr lang="en-GB" sz="800" dirty="0">
                <a:solidFill>
                  <a:schemeClr val="tx1"/>
                </a:solidFill>
              </a:endParaRPr>
            </a:p>
          </p:txBody>
        </p:sp>
        <p:sp>
          <p:nvSpPr>
            <p:cNvPr id="19" name="Rounded Rectangle 18"/>
            <p:cNvSpPr/>
            <p:nvPr/>
          </p:nvSpPr>
          <p:spPr>
            <a:xfrm>
              <a:off x="1043607" y="4437112"/>
              <a:ext cx="1879065" cy="432048"/>
            </a:xfrm>
            <a:prstGeom prst="roundRect">
              <a:avLst/>
            </a:prstGeom>
            <a:grp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ctr"/>
              <a:endParaRPr lang="en-GB" sz="800" dirty="0">
                <a:solidFill>
                  <a:schemeClr val="tx1"/>
                </a:solidFill>
              </a:endParaRPr>
            </a:p>
          </p:txBody>
        </p:sp>
        <p:sp>
          <p:nvSpPr>
            <p:cNvPr id="20" name="Rounded Rectangle 19"/>
            <p:cNvSpPr/>
            <p:nvPr/>
          </p:nvSpPr>
          <p:spPr>
            <a:xfrm>
              <a:off x="1055419" y="5062893"/>
              <a:ext cx="1879064" cy="432048"/>
            </a:xfrm>
            <a:prstGeom prst="roundRect">
              <a:avLst/>
            </a:prstGeom>
            <a:grp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ctr"/>
              <a:endParaRPr lang="en-GB" sz="800" dirty="0">
                <a:solidFill>
                  <a:schemeClr val="tx1"/>
                </a:solidFill>
              </a:endParaRPr>
            </a:p>
          </p:txBody>
        </p:sp>
        <p:sp>
          <p:nvSpPr>
            <p:cNvPr id="21" name="Rounded Rectangle 20"/>
            <p:cNvSpPr/>
            <p:nvPr/>
          </p:nvSpPr>
          <p:spPr>
            <a:xfrm>
              <a:off x="3548367" y="4449298"/>
              <a:ext cx="1774614" cy="432048"/>
            </a:xfrm>
            <a:prstGeom prst="roundRect">
              <a:avLst/>
            </a:prstGeom>
            <a:grp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ctr"/>
              <a:endParaRPr lang="en-GB" sz="800" dirty="0">
                <a:solidFill>
                  <a:schemeClr val="tx1"/>
                </a:solidFill>
              </a:endParaRPr>
            </a:p>
          </p:txBody>
        </p:sp>
        <p:sp>
          <p:nvSpPr>
            <p:cNvPr id="22" name="Rounded Rectangle 21"/>
            <p:cNvSpPr/>
            <p:nvPr/>
          </p:nvSpPr>
          <p:spPr>
            <a:xfrm>
              <a:off x="3539369" y="5047049"/>
              <a:ext cx="1774614" cy="432048"/>
            </a:xfrm>
            <a:prstGeom prst="roundRect">
              <a:avLst/>
            </a:prstGeom>
            <a:grp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ctr"/>
              <a:endParaRPr lang="en-GB" sz="800" dirty="0">
                <a:solidFill>
                  <a:schemeClr val="tx1"/>
                </a:solidFill>
              </a:endParaRPr>
            </a:p>
          </p:txBody>
        </p:sp>
        <p:sp>
          <p:nvSpPr>
            <p:cNvPr id="23" name="Rounded Rectangle 22"/>
            <p:cNvSpPr/>
            <p:nvPr/>
          </p:nvSpPr>
          <p:spPr>
            <a:xfrm>
              <a:off x="6032718" y="4418422"/>
              <a:ext cx="1903219" cy="432048"/>
            </a:xfrm>
            <a:prstGeom prst="roundRect">
              <a:avLst/>
            </a:prstGeom>
            <a:grp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ctr"/>
              <a:endParaRPr lang="en-GB" sz="800" dirty="0">
                <a:solidFill>
                  <a:schemeClr val="tx1"/>
                </a:solidFill>
              </a:endParaRPr>
            </a:p>
          </p:txBody>
        </p:sp>
        <p:sp>
          <p:nvSpPr>
            <p:cNvPr id="24" name="Rounded Rectangle 23"/>
            <p:cNvSpPr/>
            <p:nvPr/>
          </p:nvSpPr>
          <p:spPr>
            <a:xfrm>
              <a:off x="6043232" y="5022933"/>
              <a:ext cx="1903219" cy="432048"/>
            </a:xfrm>
            <a:prstGeom prst="roundRect">
              <a:avLst/>
            </a:prstGeom>
            <a:grp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ctr"/>
              <a:endParaRPr lang="en-GB" sz="800" dirty="0">
                <a:solidFill>
                  <a:schemeClr val="tx1"/>
                </a:solidFill>
              </a:endParaRPr>
            </a:p>
          </p:txBody>
        </p:sp>
        <p:sp>
          <p:nvSpPr>
            <p:cNvPr id="25" name="Up Arrow 24"/>
            <p:cNvSpPr/>
            <p:nvPr/>
          </p:nvSpPr>
          <p:spPr>
            <a:xfrm flipV="1">
              <a:off x="4525301" y="1790045"/>
              <a:ext cx="228600" cy="392197"/>
            </a:xfrm>
            <a:prstGeom prst="upArrow">
              <a:avLst>
                <a:gd name="adj1" fmla="val 44709"/>
                <a:gd name="adj2" fmla="val 50000"/>
              </a:avLst>
            </a:prstGeom>
            <a:solidFill>
              <a:srgbClr val="C00000"/>
            </a:solidFill>
            <a:ln w="63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p:cNvSpPr/>
            <p:nvPr/>
          </p:nvSpPr>
          <p:spPr>
            <a:xfrm>
              <a:off x="755576" y="963147"/>
              <a:ext cx="7632848" cy="369237"/>
            </a:xfrm>
            <a:prstGeom prst="rect">
              <a:avLst/>
            </a:prstGeom>
            <a:grpFill/>
            <a:ln w="6350">
              <a:noFill/>
            </a:ln>
            <a:effectLst>
              <a:glow rad="63500">
                <a:schemeClr val="accent5">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sr-Latn-ME" b="1" dirty="0">
                  <a:solidFill>
                    <a:schemeClr val="accent6">
                      <a:lumMod val="25000"/>
                    </a:schemeClr>
                  </a:solidFill>
                  <a:latin typeface="Constantia" panose="02030602050306030303" pitchFamily="18" charset="0"/>
                </a:rPr>
                <a:t>Economic</a:t>
              </a:r>
              <a:r>
                <a:rPr lang="en-GB" b="1" dirty="0">
                  <a:solidFill>
                    <a:schemeClr val="accent6">
                      <a:lumMod val="25000"/>
                    </a:schemeClr>
                  </a:solidFill>
                  <a:latin typeface="Constantia" panose="02030602050306030303" pitchFamily="18" charset="0"/>
                </a:rPr>
                <a:t> Reform Program</a:t>
              </a:r>
            </a:p>
          </p:txBody>
        </p:sp>
        <p:sp>
          <p:nvSpPr>
            <p:cNvPr id="27" name="Rectangle 26"/>
            <p:cNvSpPr/>
            <p:nvPr/>
          </p:nvSpPr>
          <p:spPr>
            <a:xfrm>
              <a:off x="755576" y="1336576"/>
              <a:ext cx="7632848" cy="382970"/>
            </a:xfrm>
            <a:prstGeom prst="rect">
              <a:avLst/>
            </a:prstGeom>
            <a:grpFill/>
            <a:ln w="6350">
              <a:noFill/>
            </a:ln>
            <a:effectLst>
              <a:glow rad="63500">
                <a:schemeClr val="accent5">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US" sz="1300" b="1" dirty="0">
                  <a:solidFill>
                    <a:srgbClr val="C00000"/>
                  </a:solidFill>
                  <a:latin typeface="Constantia" panose="02030602050306030303" pitchFamily="18" charset="0"/>
                </a:rPr>
                <a:t>Reducing obstacles to economic growth and strengthening overall country‘s competitiveness</a:t>
              </a:r>
            </a:p>
          </p:txBody>
        </p:sp>
      </p:grpSp>
      <p:sp>
        <p:nvSpPr>
          <p:cNvPr id="28" name="Rectangle 27"/>
          <p:cNvSpPr/>
          <p:nvPr/>
        </p:nvSpPr>
        <p:spPr>
          <a:xfrm>
            <a:off x="6047370" y="5078024"/>
            <a:ext cx="1760803" cy="307777"/>
          </a:xfrm>
          <a:prstGeom prst="rect">
            <a:avLst/>
          </a:prstGeom>
        </p:spPr>
        <p:txBody>
          <a:bodyPr wrap="none">
            <a:spAutoFit/>
          </a:bodyPr>
          <a:lstStyle/>
          <a:p>
            <a:pPr lvl="0"/>
            <a:r>
              <a:rPr lang="en-US" sz="1400" b="1" dirty="0"/>
              <a:t>3-10 Activities each</a:t>
            </a:r>
          </a:p>
        </p:txBody>
      </p:sp>
      <p:sp>
        <p:nvSpPr>
          <p:cNvPr id="29" name="Rectangle 28"/>
          <p:cNvSpPr/>
          <p:nvPr/>
        </p:nvSpPr>
        <p:spPr>
          <a:xfrm>
            <a:off x="5989182" y="5561349"/>
            <a:ext cx="1935618" cy="461665"/>
          </a:xfrm>
          <a:prstGeom prst="rect">
            <a:avLst/>
          </a:prstGeom>
        </p:spPr>
        <p:txBody>
          <a:bodyPr wrap="square">
            <a:spAutoFit/>
          </a:bodyPr>
          <a:lstStyle/>
          <a:p>
            <a:r>
              <a:rPr lang="en-US" sz="1200" b="1" dirty="0">
                <a:solidFill>
                  <a:srgbClr val="C00000"/>
                </a:solidFill>
              </a:rPr>
              <a:t>Institutions, deadlines, </a:t>
            </a:r>
          </a:p>
          <a:p>
            <a:pPr algn="ctr"/>
            <a:r>
              <a:rPr lang="en-US" sz="1200" b="1" dirty="0">
                <a:solidFill>
                  <a:srgbClr val="C00000"/>
                </a:solidFill>
              </a:rPr>
              <a:t>financing, outputs</a:t>
            </a:r>
          </a:p>
        </p:txBody>
      </p:sp>
      <p:sp>
        <p:nvSpPr>
          <p:cNvPr id="30" name="Rectangle 29"/>
          <p:cNvSpPr/>
          <p:nvPr/>
        </p:nvSpPr>
        <p:spPr>
          <a:xfrm>
            <a:off x="3774828" y="5080129"/>
            <a:ext cx="1084592" cy="307777"/>
          </a:xfrm>
          <a:prstGeom prst="rect">
            <a:avLst/>
          </a:prstGeom>
        </p:spPr>
        <p:txBody>
          <a:bodyPr wrap="none">
            <a:spAutoFit/>
          </a:bodyPr>
          <a:lstStyle/>
          <a:p>
            <a:r>
              <a:rPr lang="sr-Latn-ME" sz="1400" b="1" dirty="0"/>
              <a:t>17 Mesures</a:t>
            </a:r>
          </a:p>
        </p:txBody>
      </p:sp>
      <p:sp>
        <p:nvSpPr>
          <p:cNvPr id="31" name="Rectangle 30"/>
          <p:cNvSpPr/>
          <p:nvPr/>
        </p:nvSpPr>
        <p:spPr>
          <a:xfrm>
            <a:off x="3484430" y="5649095"/>
            <a:ext cx="1759777" cy="461665"/>
          </a:xfrm>
          <a:prstGeom prst="rect">
            <a:avLst/>
          </a:prstGeom>
        </p:spPr>
        <p:txBody>
          <a:bodyPr wrap="square">
            <a:spAutoFit/>
          </a:bodyPr>
          <a:lstStyle/>
          <a:p>
            <a:pPr lvl="0" algn="ctr"/>
            <a:endParaRPr lang="en-US" sz="1200" b="1" dirty="0">
              <a:solidFill>
                <a:srgbClr val="C00000"/>
              </a:solidFill>
            </a:endParaRPr>
          </a:p>
          <a:p>
            <a:pPr lvl="0" algn="ctr"/>
            <a:r>
              <a:rPr lang="en-US" sz="1200" b="1" dirty="0">
                <a:solidFill>
                  <a:srgbClr val="C00000"/>
                </a:solidFill>
              </a:rPr>
              <a:t>KPIs</a:t>
            </a:r>
          </a:p>
        </p:txBody>
      </p:sp>
      <p:sp>
        <p:nvSpPr>
          <p:cNvPr id="32" name="Rectangle 31"/>
          <p:cNvSpPr/>
          <p:nvPr/>
        </p:nvSpPr>
        <p:spPr>
          <a:xfrm>
            <a:off x="1043608" y="5130095"/>
            <a:ext cx="1885492" cy="307777"/>
          </a:xfrm>
          <a:prstGeom prst="rect">
            <a:avLst/>
          </a:prstGeom>
        </p:spPr>
        <p:txBody>
          <a:bodyPr wrap="square">
            <a:spAutoFit/>
          </a:bodyPr>
          <a:lstStyle/>
          <a:p>
            <a:pPr lvl="0"/>
            <a:r>
              <a:rPr lang="en-US" sz="1400" b="1" dirty="0"/>
              <a:t>5 Operational goals</a:t>
            </a:r>
          </a:p>
        </p:txBody>
      </p:sp>
      <p:sp>
        <p:nvSpPr>
          <p:cNvPr id="33" name="Rectangle 32"/>
          <p:cNvSpPr/>
          <p:nvPr/>
        </p:nvSpPr>
        <p:spPr>
          <a:xfrm>
            <a:off x="1567222" y="5797400"/>
            <a:ext cx="523156" cy="276999"/>
          </a:xfrm>
          <a:prstGeom prst="rect">
            <a:avLst/>
          </a:prstGeom>
        </p:spPr>
        <p:txBody>
          <a:bodyPr wrap="none">
            <a:spAutoFit/>
          </a:bodyPr>
          <a:lstStyle/>
          <a:p>
            <a:pPr lvl="0" algn="ctr"/>
            <a:r>
              <a:rPr lang="en-US" sz="1200" b="1" dirty="0" err="1">
                <a:solidFill>
                  <a:srgbClr val="C00000"/>
                </a:solidFill>
              </a:rPr>
              <a:t>KPIs</a:t>
            </a:r>
            <a:endParaRPr lang="en-US" sz="1200" b="1" dirty="0">
              <a:solidFill>
                <a:srgbClr val="C00000"/>
              </a:solidFill>
            </a:endParaRPr>
          </a:p>
        </p:txBody>
      </p:sp>
      <p:sp>
        <p:nvSpPr>
          <p:cNvPr id="34" name="Rectangle 33"/>
          <p:cNvSpPr/>
          <p:nvPr/>
        </p:nvSpPr>
        <p:spPr>
          <a:xfrm>
            <a:off x="3187831" y="2972713"/>
            <a:ext cx="2148217" cy="369332"/>
          </a:xfrm>
          <a:prstGeom prst="rect">
            <a:avLst/>
          </a:prstGeom>
        </p:spPr>
        <p:txBody>
          <a:bodyPr wrap="none">
            <a:spAutoFit/>
          </a:bodyPr>
          <a:lstStyle/>
          <a:p>
            <a:pPr lvl="0"/>
            <a:r>
              <a:rPr lang="en-US" b="1" dirty="0"/>
              <a:t>TFS Strategic Goal</a:t>
            </a:r>
          </a:p>
        </p:txBody>
      </p:sp>
      <p:sp>
        <p:nvSpPr>
          <p:cNvPr id="35" name="Rectangle 34"/>
          <p:cNvSpPr/>
          <p:nvPr/>
        </p:nvSpPr>
        <p:spPr>
          <a:xfrm>
            <a:off x="1043607" y="3588607"/>
            <a:ext cx="6881997" cy="292388"/>
          </a:xfrm>
          <a:prstGeom prst="rect">
            <a:avLst/>
          </a:prstGeom>
        </p:spPr>
        <p:txBody>
          <a:bodyPr wrap="square">
            <a:spAutoFit/>
          </a:bodyPr>
          <a:lstStyle/>
          <a:p>
            <a:pPr lvl="0" algn="ctr"/>
            <a:r>
              <a:rPr lang="en-US" sz="1300" b="1" dirty="0">
                <a:solidFill>
                  <a:srgbClr val="C00000"/>
                </a:solidFill>
              </a:rPr>
              <a:t>Reduce time for clearance by 50% and costs by 20% to increase competitiveness</a:t>
            </a:r>
          </a:p>
        </p:txBody>
      </p:sp>
      <p:sp>
        <p:nvSpPr>
          <p:cNvPr id="36" name="Right Arrow 35"/>
          <p:cNvSpPr/>
          <p:nvPr/>
        </p:nvSpPr>
        <p:spPr>
          <a:xfrm>
            <a:off x="3040822" y="5543194"/>
            <a:ext cx="294018" cy="175548"/>
          </a:xfrm>
          <a:prstGeom prst="rightArrow">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ME">
              <a:solidFill>
                <a:srgbClr val="C00000"/>
              </a:solidFill>
            </a:endParaRPr>
          </a:p>
        </p:txBody>
      </p:sp>
      <p:sp>
        <p:nvSpPr>
          <p:cNvPr id="37" name="Right Arrow 36"/>
          <p:cNvSpPr/>
          <p:nvPr/>
        </p:nvSpPr>
        <p:spPr>
          <a:xfrm>
            <a:off x="5559579" y="5521633"/>
            <a:ext cx="294018" cy="175548"/>
          </a:xfrm>
          <a:prstGeom prst="rightArrow">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ME">
              <a:solidFill>
                <a:srgbClr val="C00000"/>
              </a:solidFill>
            </a:endParaRPr>
          </a:p>
        </p:txBody>
      </p:sp>
      <p:cxnSp>
        <p:nvCxnSpPr>
          <p:cNvPr id="38" name="Elbow Connector 37"/>
          <p:cNvCxnSpPr/>
          <p:nvPr/>
        </p:nvCxnSpPr>
        <p:spPr>
          <a:xfrm rot="5400000">
            <a:off x="3108216" y="2824831"/>
            <a:ext cx="216000" cy="2808000"/>
          </a:xfrm>
          <a:prstGeom prst="bentConnector2">
            <a:avLst/>
          </a:prstGeom>
          <a:ln>
            <a:solidFill>
              <a:srgbClr val="C00000"/>
            </a:solidFill>
            <a:headEnd type="triangle"/>
            <a:tailEnd type="triangle"/>
          </a:ln>
          <a:effectLst>
            <a:outerShdw blurRad="50800" dist="38100" dir="5400000" algn="t" rotWithShape="0">
              <a:prstClr val="black">
                <a:alpha val="40000"/>
              </a:prstClr>
            </a:outerShdw>
          </a:effectLst>
        </p:spPr>
        <p:style>
          <a:lnRef idx="3">
            <a:schemeClr val="accent4"/>
          </a:lnRef>
          <a:fillRef idx="0">
            <a:schemeClr val="accent4"/>
          </a:fillRef>
          <a:effectRef idx="2">
            <a:schemeClr val="accent4"/>
          </a:effectRef>
          <a:fontRef idx="minor">
            <a:schemeClr val="tx1"/>
          </a:fontRef>
        </p:style>
      </p:cxnSp>
      <p:cxnSp>
        <p:nvCxnSpPr>
          <p:cNvPr id="39" name="Straight Arrow Connector 38"/>
          <p:cNvCxnSpPr/>
          <p:nvPr/>
        </p:nvCxnSpPr>
        <p:spPr>
          <a:xfrm>
            <a:off x="1840632" y="4338641"/>
            <a:ext cx="0" cy="337069"/>
          </a:xfrm>
          <a:prstGeom prst="straightConnector1">
            <a:avLst/>
          </a:prstGeom>
          <a:ln>
            <a:solidFill>
              <a:srgbClr val="C00000"/>
            </a:solidFill>
            <a:tailEnd type="triangle"/>
          </a:ln>
          <a:effectLst>
            <a:outerShdw blurRad="50800" dist="38100" dir="5400000" algn="t" rotWithShape="0">
              <a:prstClr val="black">
                <a:alpha val="40000"/>
              </a:prstClr>
            </a:outerShdw>
          </a:effectLst>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8875963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48756" name="Rounded Rectangle 18"/>
          <p:cNvSpPr/>
          <p:nvPr/>
        </p:nvSpPr>
        <p:spPr>
          <a:xfrm>
            <a:off x="0" y="0"/>
            <a:ext cx="9144000" cy="76200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r-Latn-ME" sz="1100" i="1" dirty="0"/>
              <a:t>		</a:t>
            </a:r>
            <a:r>
              <a:rPr lang="en-US" sz="1100" dirty="0">
                <a:solidFill>
                  <a:schemeClr val="bg1"/>
                </a:solidFill>
              </a:rPr>
              <a:t>National Trade </a:t>
            </a:r>
          </a:p>
          <a:p>
            <a:r>
              <a:rPr lang="en-US" sz="1100" dirty="0">
                <a:solidFill>
                  <a:schemeClr val="bg1"/>
                </a:solidFill>
              </a:rPr>
              <a:t>		Facilitation Committee</a:t>
            </a:r>
          </a:p>
          <a:p>
            <a:r>
              <a:rPr lang="en-US" sz="1100" dirty="0">
                <a:solidFill>
                  <a:schemeClr val="bg1"/>
                </a:solidFill>
              </a:rPr>
              <a:t>		Government of Montenegro</a:t>
            </a:r>
          </a:p>
        </p:txBody>
      </p:sp>
      <p:pic>
        <p:nvPicPr>
          <p:cNvPr id="2097180" name="Picture 20" descr="9494719825_583afc790f_n.jpg"/>
          <p:cNvPicPr>
            <a:picLocks noChangeAspect="1"/>
          </p:cNvPicPr>
          <p:nvPr/>
        </p:nvPicPr>
        <p:blipFill>
          <a:blip r:embed="rId2" cstate="print"/>
          <a:stretch>
            <a:fillRect/>
          </a:stretch>
        </p:blipFill>
        <p:spPr>
          <a:xfrm>
            <a:off x="685800" y="42111"/>
            <a:ext cx="1066800" cy="685800"/>
          </a:xfrm>
          <a:prstGeom prst="rect">
            <a:avLst/>
          </a:prstGeom>
          <a:ln>
            <a:noFill/>
          </a:ln>
          <a:effectLst>
            <a:outerShdw blurRad="292100" dist="139700" dir="2700000" algn="tl" rotWithShape="0">
              <a:srgbClr val="333333">
                <a:alpha val="65000"/>
              </a:srgbClr>
            </a:outerShdw>
          </a:effectLst>
        </p:spPr>
      </p:pic>
      <p:graphicFrame>
        <p:nvGraphicFramePr>
          <p:cNvPr id="6" name="Table 5"/>
          <p:cNvGraphicFramePr>
            <a:graphicFrameLocks noGrp="1"/>
          </p:cNvGraphicFramePr>
          <p:nvPr>
            <p:extLst>
              <p:ext uri="{D42A27DB-BD31-4B8C-83A1-F6EECF244321}">
                <p14:modId xmlns:p14="http://schemas.microsoft.com/office/powerpoint/2010/main" val="1391202050"/>
              </p:ext>
            </p:extLst>
          </p:nvPr>
        </p:nvGraphicFramePr>
        <p:xfrm>
          <a:off x="-4020" y="804111"/>
          <a:ext cx="8995619" cy="5937212"/>
        </p:xfrm>
        <a:graphic>
          <a:graphicData uri="http://schemas.openxmlformats.org/drawingml/2006/table">
            <a:tbl>
              <a:tblPr/>
              <a:tblGrid>
                <a:gridCol w="157266">
                  <a:extLst>
                    <a:ext uri="{9D8B030D-6E8A-4147-A177-3AD203B41FA5}">
                      <a16:colId xmlns:a16="http://schemas.microsoft.com/office/drawing/2014/main" val="666771964"/>
                    </a:ext>
                  </a:extLst>
                </a:gridCol>
                <a:gridCol w="271641">
                  <a:extLst>
                    <a:ext uri="{9D8B030D-6E8A-4147-A177-3AD203B41FA5}">
                      <a16:colId xmlns:a16="http://schemas.microsoft.com/office/drawing/2014/main" val="2422430199"/>
                    </a:ext>
                  </a:extLst>
                </a:gridCol>
                <a:gridCol w="1662014">
                  <a:extLst>
                    <a:ext uri="{9D8B030D-6E8A-4147-A177-3AD203B41FA5}">
                      <a16:colId xmlns:a16="http://schemas.microsoft.com/office/drawing/2014/main" val="3846801014"/>
                    </a:ext>
                  </a:extLst>
                </a:gridCol>
                <a:gridCol w="271641">
                  <a:extLst>
                    <a:ext uri="{9D8B030D-6E8A-4147-A177-3AD203B41FA5}">
                      <a16:colId xmlns:a16="http://schemas.microsoft.com/office/drawing/2014/main" val="509409296"/>
                    </a:ext>
                  </a:extLst>
                </a:gridCol>
                <a:gridCol w="2501957">
                  <a:extLst>
                    <a:ext uri="{9D8B030D-6E8A-4147-A177-3AD203B41FA5}">
                      <a16:colId xmlns:a16="http://schemas.microsoft.com/office/drawing/2014/main" val="3383165206"/>
                    </a:ext>
                  </a:extLst>
                </a:gridCol>
                <a:gridCol w="206555">
                  <a:extLst>
                    <a:ext uri="{9D8B030D-6E8A-4147-A177-3AD203B41FA5}">
                      <a16:colId xmlns:a16="http://schemas.microsoft.com/office/drawing/2014/main" val="4194115971"/>
                    </a:ext>
                  </a:extLst>
                </a:gridCol>
                <a:gridCol w="206555">
                  <a:extLst>
                    <a:ext uri="{9D8B030D-6E8A-4147-A177-3AD203B41FA5}">
                      <a16:colId xmlns:a16="http://schemas.microsoft.com/office/drawing/2014/main" val="3258608376"/>
                    </a:ext>
                  </a:extLst>
                </a:gridCol>
                <a:gridCol w="206555">
                  <a:extLst>
                    <a:ext uri="{9D8B030D-6E8A-4147-A177-3AD203B41FA5}">
                      <a16:colId xmlns:a16="http://schemas.microsoft.com/office/drawing/2014/main" val="3267117676"/>
                    </a:ext>
                  </a:extLst>
                </a:gridCol>
                <a:gridCol w="206555">
                  <a:extLst>
                    <a:ext uri="{9D8B030D-6E8A-4147-A177-3AD203B41FA5}">
                      <a16:colId xmlns:a16="http://schemas.microsoft.com/office/drawing/2014/main" val="984058387"/>
                    </a:ext>
                  </a:extLst>
                </a:gridCol>
                <a:gridCol w="206555">
                  <a:extLst>
                    <a:ext uri="{9D8B030D-6E8A-4147-A177-3AD203B41FA5}">
                      <a16:colId xmlns:a16="http://schemas.microsoft.com/office/drawing/2014/main" val="1189005615"/>
                    </a:ext>
                  </a:extLst>
                </a:gridCol>
                <a:gridCol w="206555">
                  <a:extLst>
                    <a:ext uri="{9D8B030D-6E8A-4147-A177-3AD203B41FA5}">
                      <a16:colId xmlns:a16="http://schemas.microsoft.com/office/drawing/2014/main" val="2363715014"/>
                    </a:ext>
                  </a:extLst>
                </a:gridCol>
                <a:gridCol w="206555">
                  <a:extLst>
                    <a:ext uri="{9D8B030D-6E8A-4147-A177-3AD203B41FA5}">
                      <a16:colId xmlns:a16="http://schemas.microsoft.com/office/drawing/2014/main" val="352601513"/>
                    </a:ext>
                  </a:extLst>
                </a:gridCol>
                <a:gridCol w="206555">
                  <a:extLst>
                    <a:ext uri="{9D8B030D-6E8A-4147-A177-3AD203B41FA5}">
                      <a16:colId xmlns:a16="http://schemas.microsoft.com/office/drawing/2014/main" val="3993919448"/>
                    </a:ext>
                  </a:extLst>
                </a:gridCol>
                <a:gridCol w="206555">
                  <a:extLst>
                    <a:ext uri="{9D8B030D-6E8A-4147-A177-3AD203B41FA5}">
                      <a16:colId xmlns:a16="http://schemas.microsoft.com/office/drawing/2014/main" val="2518884701"/>
                    </a:ext>
                  </a:extLst>
                </a:gridCol>
                <a:gridCol w="206555">
                  <a:extLst>
                    <a:ext uri="{9D8B030D-6E8A-4147-A177-3AD203B41FA5}">
                      <a16:colId xmlns:a16="http://schemas.microsoft.com/office/drawing/2014/main" val="758577723"/>
                    </a:ext>
                  </a:extLst>
                </a:gridCol>
                <a:gridCol w="206555">
                  <a:extLst>
                    <a:ext uri="{9D8B030D-6E8A-4147-A177-3AD203B41FA5}">
                      <a16:colId xmlns:a16="http://schemas.microsoft.com/office/drawing/2014/main" val="3023361842"/>
                    </a:ext>
                  </a:extLst>
                </a:gridCol>
                <a:gridCol w="206555">
                  <a:extLst>
                    <a:ext uri="{9D8B030D-6E8A-4147-A177-3AD203B41FA5}">
                      <a16:colId xmlns:a16="http://schemas.microsoft.com/office/drawing/2014/main" val="4167425864"/>
                    </a:ext>
                  </a:extLst>
                </a:gridCol>
                <a:gridCol w="206555">
                  <a:extLst>
                    <a:ext uri="{9D8B030D-6E8A-4147-A177-3AD203B41FA5}">
                      <a16:colId xmlns:a16="http://schemas.microsoft.com/office/drawing/2014/main" val="1622335591"/>
                    </a:ext>
                  </a:extLst>
                </a:gridCol>
                <a:gridCol w="206555">
                  <a:extLst>
                    <a:ext uri="{9D8B030D-6E8A-4147-A177-3AD203B41FA5}">
                      <a16:colId xmlns:a16="http://schemas.microsoft.com/office/drawing/2014/main" val="3341203679"/>
                    </a:ext>
                  </a:extLst>
                </a:gridCol>
                <a:gridCol w="206555">
                  <a:extLst>
                    <a:ext uri="{9D8B030D-6E8A-4147-A177-3AD203B41FA5}">
                      <a16:colId xmlns:a16="http://schemas.microsoft.com/office/drawing/2014/main" val="83178436"/>
                    </a:ext>
                  </a:extLst>
                </a:gridCol>
                <a:gridCol w="206555">
                  <a:extLst>
                    <a:ext uri="{9D8B030D-6E8A-4147-A177-3AD203B41FA5}">
                      <a16:colId xmlns:a16="http://schemas.microsoft.com/office/drawing/2014/main" val="1656920168"/>
                    </a:ext>
                  </a:extLst>
                </a:gridCol>
                <a:gridCol w="206555">
                  <a:extLst>
                    <a:ext uri="{9D8B030D-6E8A-4147-A177-3AD203B41FA5}">
                      <a16:colId xmlns:a16="http://schemas.microsoft.com/office/drawing/2014/main" val="1302555531"/>
                    </a:ext>
                  </a:extLst>
                </a:gridCol>
                <a:gridCol w="206555">
                  <a:extLst>
                    <a:ext uri="{9D8B030D-6E8A-4147-A177-3AD203B41FA5}">
                      <a16:colId xmlns:a16="http://schemas.microsoft.com/office/drawing/2014/main" val="1381641975"/>
                    </a:ext>
                  </a:extLst>
                </a:gridCol>
                <a:gridCol w="206555">
                  <a:extLst>
                    <a:ext uri="{9D8B030D-6E8A-4147-A177-3AD203B41FA5}">
                      <a16:colId xmlns:a16="http://schemas.microsoft.com/office/drawing/2014/main" val="4104052338"/>
                    </a:ext>
                  </a:extLst>
                </a:gridCol>
                <a:gridCol w="206555">
                  <a:extLst>
                    <a:ext uri="{9D8B030D-6E8A-4147-A177-3AD203B41FA5}">
                      <a16:colId xmlns:a16="http://schemas.microsoft.com/office/drawing/2014/main" val="2589347735"/>
                    </a:ext>
                  </a:extLst>
                </a:gridCol>
              </a:tblGrid>
              <a:tr h="146695">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a:noFill/>
                    </a:lnB>
                    <a:solidFill>
                      <a:srgbClr val="FFFFFF"/>
                    </a:solidFill>
                  </a:tcPr>
                </a:tc>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a:noFill/>
                    </a:lnB>
                    <a:solidFill>
                      <a:srgbClr val="FFFFFF"/>
                    </a:solidFill>
                  </a:tcPr>
                </a:tc>
                <a:tc rowSpan="2" gridSpan="21">
                  <a:txBody>
                    <a:bodyPr/>
                    <a:lstStyle/>
                    <a:p>
                      <a:pPr algn="ctr" fontAlgn="ctr"/>
                      <a:r>
                        <a:rPr lang="sr-Latn-ME" sz="1600" b="1" i="0" u="none" strike="noStrike" dirty="0">
                          <a:solidFill>
                            <a:srgbClr val="C00000"/>
                          </a:solidFill>
                          <a:effectLst/>
                          <a:latin typeface="Century Gothic" panose="020B0502020202020204" pitchFamily="34" charset="0"/>
                        </a:rPr>
                        <a:t>TRADE FACILITATION STRATEGY </a:t>
                      </a:r>
                      <a:r>
                        <a:rPr lang="en-US" sz="1600" b="1" i="0" u="none" strike="noStrike" dirty="0">
                          <a:solidFill>
                            <a:srgbClr val="C00000"/>
                          </a:solidFill>
                          <a:effectLst/>
                          <a:latin typeface="Century Gothic" panose="020B0502020202020204" pitchFamily="34" charset="0"/>
                        </a:rPr>
                        <a:t>2018-2022</a:t>
                      </a:r>
                      <a:endParaRPr lang="sr-Latn-ME" sz="1600" b="1" i="0" u="none" strike="noStrike" dirty="0">
                        <a:solidFill>
                          <a:srgbClr val="C00000"/>
                        </a:solidFill>
                        <a:effectLst/>
                        <a:latin typeface="Century Gothic" panose="020B0502020202020204" pitchFamily="34" charset="0"/>
                      </a:endParaRPr>
                    </a:p>
                  </a:txBody>
                  <a:tcPr marL="4997" marR="4997" marT="4997" marB="0" anchor="ctr">
                    <a:lnL>
                      <a:noFill/>
                    </a:lnL>
                    <a:lnR>
                      <a:noFill/>
                    </a:lnR>
                    <a:lnT>
                      <a:noFill/>
                    </a:lnT>
                    <a:lnB w="6350" cap="flat" cmpd="sng" algn="ctr">
                      <a:solidFill>
                        <a:srgbClr val="808080"/>
                      </a:solidFill>
                      <a:prstDash val="solid"/>
                      <a:round/>
                      <a:headEnd type="none" w="med" len="med"/>
                      <a:tailEnd type="none" w="med" len="med"/>
                    </a:lnB>
                    <a:solidFill>
                      <a:srgbClr val="FFFFFF"/>
                    </a:solidFill>
                  </a:tcPr>
                </a:tc>
                <a:tc rowSpan="2" hMerge="1">
                  <a:txBody>
                    <a:bodyPr/>
                    <a:lstStyle/>
                    <a:p>
                      <a:endParaRPr lang="sr-Latn-ME"/>
                    </a:p>
                  </a:txBody>
                  <a:tcPr/>
                </a:tc>
                <a:tc rowSpan="2" hMerge="1">
                  <a:txBody>
                    <a:bodyPr/>
                    <a:lstStyle/>
                    <a:p>
                      <a:endParaRPr lang="sr-Latn-ME"/>
                    </a:p>
                  </a:txBody>
                  <a:tcPr/>
                </a:tc>
                <a:tc rowSpan="2" hMerge="1">
                  <a:txBody>
                    <a:bodyPr/>
                    <a:lstStyle/>
                    <a:p>
                      <a:endParaRPr lang="sr-Latn-ME"/>
                    </a:p>
                  </a:txBody>
                  <a:tcPr/>
                </a:tc>
                <a:tc rowSpan="2" hMerge="1">
                  <a:txBody>
                    <a:bodyPr/>
                    <a:lstStyle/>
                    <a:p>
                      <a:endParaRPr lang="sr-Latn-ME"/>
                    </a:p>
                  </a:txBody>
                  <a:tcPr/>
                </a:tc>
                <a:tc rowSpan="2" hMerge="1">
                  <a:txBody>
                    <a:bodyPr/>
                    <a:lstStyle/>
                    <a:p>
                      <a:endParaRPr lang="sr-Latn-ME"/>
                    </a:p>
                  </a:txBody>
                  <a:tcPr/>
                </a:tc>
                <a:tc rowSpan="2" hMerge="1">
                  <a:txBody>
                    <a:bodyPr/>
                    <a:lstStyle/>
                    <a:p>
                      <a:endParaRPr lang="sr-Latn-ME"/>
                    </a:p>
                  </a:txBody>
                  <a:tcPr/>
                </a:tc>
                <a:tc rowSpan="2" hMerge="1">
                  <a:txBody>
                    <a:bodyPr/>
                    <a:lstStyle/>
                    <a:p>
                      <a:endParaRPr lang="sr-Latn-ME"/>
                    </a:p>
                  </a:txBody>
                  <a:tcPr/>
                </a:tc>
                <a:tc rowSpan="2" hMerge="1">
                  <a:txBody>
                    <a:bodyPr/>
                    <a:lstStyle/>
                    <a:p>
                      <a:endParaRPr lang="sr-Latn-ME"/>
                    </a:p>
                  </a:txBody>
                  <a:tcPr/>
                </a:tc>
                <a:tc rowSpan="2" hMerge="1">
                  <a:txBody>
                    <a:bodyPr/>
                    <a:lstStyle/>
                    <a:p>
                      <a:endParaRPr lang="sr-Latn-ME"/>
                    </a:p>
                  </a:txBody>
                  <a:tcPr/>
                </a:tc>
                <a:tc rowSpan="2" hMerge="1">
                  <a:txBody>
                    <a:bodyPr/>
                    <a:lstStyle/>
                    <a:p>
                      <a:endParaRPr lang="sr-Latn-ME"/>
                    </a:p>
                  </a:txBody>
                  <a:tcPr/>
                </a:tc>
                <a:tc rowSpan="2" hMerge="1">
                  <a:txBody>
                    <a:bodyPr/>
                    <a:lstStyle/>
                    <a:p>
                      <a:endParaRPr lang="sr-Latn-ME"/>
                    </a:p>
                  </a:txBody>
                  <a:tcPr/>
                </a:tc>
                <a:tc rowSpan="2" hMerge="1">
                  <a:txBody>
                    <a:bodyPr/>
                    <a:lstStyle/>
                    <a:p>
                      <a:endParaRPr lang="sr-Latn-ME"/>
                    </a:p>
                  </a:txBody>
                  <a:tcPr/>
                </a:tc>
                <a:tc rowSpan="2" hMerge="1">
                  <a:txBody>
                    <a:bodyPr/>
                    <a:lstStyle/>
                    <a:p>
                      <a:endParaRPr lang="sr-Latn-ME"/>
                    </a:p>
                  </a:txBody>
                  <a:tcPr/>
                </a:tc>
                <a:tc rowSpan="2" hMerge="1">
                  <a:txBody>
                    <a:bodyPr/>
                    <a:lstStyle/>
                    <a:p>
                      <a:endParaRPr lang="sr-Latn-ME"/>
                    </a:p>
                  </a:txBody>
                  <a:tcPr/>
                </a:tc>
                <a:tc rowSpan="2" hMerge="1">
                  <a:txBody>
                    <a:bodyPr/>
                    <a:lstStyle/>
                    <a:p>
                      <a:endParaRPr lang="sr-Latn-ME"/>
                    </a:p>
                  </a:txBody>
                  <a:tcPr/>
                </a:tc>
                <a:tc rowSpan="2" hMerge="1">
                  <a:txBody>
                    <a:bodyPr/>
                    <a:lstStyle/>
                    <a:p>
                      <a:endParaRPr lang="sr-Latn-ME"/>
                    </a:p>
                  </a:txBody>
                  <a:tcPr/>
                </a:tc>
                <a:tc rowSpan="2" hMerge="1">
                  <a:txBody>
                    <a:bodyPr/>
                    <a:lstStyle/>
                    <a:p>
                      <a:endParaRPr lang="sr-Latn-ME"/>
                    </a:p>
                  </a:txBody>
                  <a:tcPr/>
                </a:tc>
                <a:tc rowSpan="2" hMerge="1">
                  <a:txBody>
                    <a:bodyPr/>
                    <a:lstStyle/>
                    <a:p>
                      <a:endParaRPr lang="sr-Latn-ME"/>
                    </a:p>
                  </a:txBody>
                  <a:tcPr/>
                </a:tc>
                <a:tc rowSpan="2" hMerge="1">
                  <a:txBody>
                    <a:bodyPr/>
                    <a:lstStyle/>
                    <a:p>
                      <a:endParaRPr lang="sr-Latn-ME"/>
                    </a:p>
                  </a:txBody>
                  <a:tcPr/>
                </a:tc>
                <a:tc rowSpan="2" hMerge="1">
                  <a:txBody>
                    <a:bodyPr/>
                    <a:lstStyle/>
                    <a:p>
                      <a:endParaRPr lang="sr-Latn-ME"/>
                    </a:p>
                  </a:txBody>
                  <a:tcPr/>
                </a:tc>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a:noFill/>
                    </a:lnB>
                    <a:solidFill>
                      <a:srgbClr val="FFFFFF"/>
                    </a:solidFill>
                  </a:tcPr>
                </a:tc>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a:noFill/>
                    </a:lnB>
                    <a:solidFill>
                      <a:srgbClr val="FFFFFF"/>
                    </a:solidFill>
                  </a:tcPr>
                </a:tc>
                <a:extLst>
                  <a:ext uri="{0D108BD9-81ED-4DB2-BD59-A6C34878D82A}">
                    <a16:rowId xmlns:a16="http://schemas.microsoft.com/office/drawing/2014/main" val="1457461555"/>
                  </a:ext>
                </a:extLst>
              </a:tr>
              <a:tr h="146695">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a:noFill/>
                    </a:lnB>
                    <a:solidFill>
                      <a:srgbClr val="FFFFFF"/>
                    </a:solidFill>
                  </a:tcPr>
                </a:tc>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a:noFill/>
                    </a:lnB>
                    <a:solidFill>
                      <a:srgbClr val="FFFFFF"/>
                    </a:solidFill>
                  </a:tcPr>
                </a:tc>
                <a:tc gridSpan="21" vMerge="1">
                  <a:txBody>
                    <a:bodyPr/>
                    <a:lstStyle/>
                    <a:p>
                      <a:endParaRPr lang="sr-Latn-ME"/>
                    </a:p>
                  </a:txBody>
                  <a:tcPr/>
                </a:tc>
                <a:tc hMerge="1" vMerge="1">
                  <a:txBody>
                    <a:bodyPr/>
                    <a:lstStyle/>
                    <a:p>
                      <a:endParaRPr lang="sr-Latn-ME"/>
                    </a:p>
                  </a:txBody>
                  <a:tcPr/>
                </a:tc>
                <a:tc hMerge="1" vMerge="1">
                  <a:txBody>
                    <a:bodyPr/>
                    <a:lstStyle/>
                    <a:p>
                      <a:endParaRPr lang="sr-Latn-ME"/>
                    </a:p>
                  </a:txBody>
                  <a:tcPr/>
                </a:tc>
                <a:tc hMerge="1" vMerge="1">
                  <a:txBody>
                    <a:bodyPr/>
                    <a:lstStyle/>
                    <a:p>
                      <a:endParaRPr lang="sr-Latn-ME"/>
                    </a:p>
                  </a:txBody>
                  <a:tcPr/>
                </a:tc>
                <a:tc hMerge="1" vMerge="1">
                  <a:txBody>
                    <a:bodyPr/>
                    <a:lstStyle/>
                    <a:p>
                      <a:endParaRPr lang="sr-Latn-ME"/>
                    </a:p>
                  </a:txBody>
                  <a:tcPr/>
                </a:tc>
                <a:tc hMerge="1" vMerge="1">
                  <a:txBody>
                    <a:bodyPr/>
                    <a:lstStyle/>
                    <a:p>
                      <a:endParaRPr lang="sr-Latn-ME"/>
                    </a:p>
                  </a:txBody>
                  <a:tcPr/>
                </a:tc>
                <a:tc hMerge="1" vMerge="1">
                  <a:txBody>
                    <a:bodyPr/>
                    <a:lstStyle/>
                    <a:p>
                      <a:endParaRPr lang="sr-Latn-ME"/>
                    </a:p>
                  </a:txBody>
                  <a:tcPr/>
                </a:tc>
                <a:tc hMerge="1" vMerge="1">
                  <a:txBody>
                    <a:bodyPr/>
                    <a:lstStyle/>
                    <a:p>
                      <a:endParaRPr lang="sr-Latn-ME"/>
                    </a:p>
                  </a:txBody>
                  <a:tcPr/>
                </a:tc>
                <a:tc hMerge="1" vMerge="1">
                  <a:txBody>
                    <a:bodyPr/>
                    <a:lstStyle/>
                    <a:p>
                      <a:endParaRPr lang="sr-Latn-ME"/>
                    </a:p>
                  </a:txBody>
                  <a:tcPr/>
                </a:tc>
                <a:tc hMerge="1" vMerge="1">
                  <a:txBody>
                    <a:bodyPr/>
                    <a:lstStyle/>
                    <a:p>
                      <a:endParaRPr lang="sr-Latn-ME"/>
                    </a:p>
                  </a:txBody>
                  <a:tcPr/>
                </a:tc>
                <a:tc hMerge="1" vMerge="1">
                  <a:txBody>
                    <a:bodyPr/>
                    <a:lstStyle/>
                    <a:p>
                      <a:endParaRPr lang="sr-Latn-ME"/>
                    </a:p>
                  </a:txBody>
                  <a:tcPr/>
                </a:tc>
                <a:tc hMerge="1" vMerge="1">
                  <a:txBody>
                    <a:bodyPr/>
                    <a:lstStyle/>
                    <a:p>
                      <a:endParaRPr lang="sr-Latn-ME"/>
                    </a:p>
                  </a:txBody>
                  <a:tcPr/>
                </a:tc>
                <a:tc hMerge="1" vMerge="1">
                  <a:txBody>
                    <a:bodyPr/>
                    <a:lstStyle/>
                    <a:p>
                      <a:endParaRPr lang="sr-Latn-ME"/>
                    </a:p>
                  </a:txBody>
                  <a:tcPr/>
                </a:tc>
                <a:tc hMerge="1" vMerge="1">
                  <a:txBody>
                    <a:bodyPr/>
                    <a:lstStyle/>
                    <a:p>
                      <a:endParaRPr lang="sr-Latn-ME"/>
                    </a:p>
                  </a:txBody>
                  <a:tcPr/>
                </a:tc>
                <a:tc hMerge="1" vMerge="1">
                  <a:txBody>
                    <a:bodyPr/>
                    <a:lstStyle/>
                    <a:p>
                      <a:endParaRPr lang="sr-Latn-ME"/>
                    </a:p>
                  </a:txBody>
                  <a:tcPr/>
                </a:tc>
                <a:tc hMerge="1" vMerge="1">
                  <a:txBody>
                    <a:bodyPr/>
                    <a:lstStyle/>
                    <a:p>
                      <a:endParaRPr lang="sr-Latn-ME"/>
                    </a:p>
                  </a:txBody>
                  <a:tcPr/>
                </a:tc>
                <a:tc hMerge="1" vMerge="1">
                  <a:txBody>
                    <a:bodyPr/>
                    <a:lstStyle/>
                    <a:p>
                      <a:endParaRPr lang="sr-Latn-ME"/>
                    </a:p>
                  </a:txBody>
                  <a:tcPr/>
                </a:tc>
                <a:tc hMerge="1" vMerge="1">
                  <a:txBody>
                    <a:bodyPr/>
                    <a:lstStyle/>
                    <a:p>
                      <a:endParaRPr lang="sr-Latn-ME"/>
                    </a:p>
                  </a:txBody>
                  <a:tcPr/>
                </a:tc>
                <a:tc hMerge="1" vMerge="1">
                  <a:txBody>
                    <a:bodyPr/>
                    <a:lstStyle/>
                    <a:p>
                      <a:endParaRPr lang="sr-Latn-ME"/>
                    </a:p>
                  </a:txBody>
                  <a:tcPr/>
                </a:tc>
                <a:tc hMerge="1" vMerge="1">
                  <a:txBody>
                    <a:bodyPr/>
                    <a:lstStyle/>
                    <a:p>
                      <a:endParaRPr lang="sr-Latn-ME"/>
                    </a:p>
                  </a:txBody>
                  <a:tcPr/>
                </a:tc>
                <a:tc hMerge="1" vMerge="1">
                  <a:txBody>
                    <a:bodyPr/>
                    <a:lstStyle/>
                    <a:p>
                      <a:endParaRPr lang="sr-Latn-ME"/>
                    </a:p>
                  </a:txBody>
                  <a:tcPr/>
                </a:tc>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a:noFill/>
                    </a:lnB>
                    <a:solidFill>
                      <a:srgbClr val="FFFFFF"/>
                    </a:solidFill>
                  </a:tcPr>
                </a:tc>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a:noFill/>
                    </a:lnB>
                    <a:solidFill>
                      <a:srgbClr val="FFFFFF"/>
                    </a:solidFill>
                  </a:tcPr>
                </a:tc>
                <a:extLst>
                  <a:ext uri="{0D108BD9-81ED-4DB2-BD59-A6C34878D82A}">
                    <a16:rowId xmlns:a16="http://schemas.microsoft.com/office/drawing/2014/main" val="1092490661"/>
                  </a:ext>
                </a:extLst>
              </a:tr>
              <a:tr h="167011">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a:noFill/>
                    </a:lnB>
                    <a:solidFill>
                      <a:srgbClr val="FFFFFF"/>
                    </a:solidFill>
                  </a:tcPr>
                </a:tc>
                <a:tc gridSpan="24">
                  <a:txBody>
                    <a:bodyPr/>
                    <a:lstStyle/>
                    <a:p>
                      <a:pPr algn="ctr" fontAlgn="ctr"/>
                      <a:r>
                        <a:rPr lang="sr-Latn-ME" sz="1100" b="1" i="0" u="none" strike="noStrike">
                          <a:solidFill>
                            <a:srgbClr val="FFFFFF"/>
                          </a:solidFill>
                          <a:effectLst/>
                          <a:latin typeface="Century Gothic" panose="020B0502020202020204" pitchFamily="34" charset="0"/>
                        </a:rPr>
                        <a:t>STRATEGIC GOAL </a:t>
                      </a:r>
                    </a:p>
                  </a:txBody>
                  <a:tcPr marL="4997" marR="4997" marT="4997" marB="0" anchor="ctr">
                    <a:lnL>
                      <a:noFill/>
                    </a:lnL>
                    <a:lnR>
                      <a:noFill/>
                    </a:lnR>
                    <a:lnT>
                      <a:noFill/>
                    </a:lnT>
                    <a:lnB>
                      <a:noFill/>
                    </a:lnB>
                    <a:solidFill>
                      <a:srgbClr val="1F4E78"/>
                    </a:solidFill>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extLst>
                  <a:ext uri="{0D108BD9-81ED-4DB2-BD59-A6C34878D82A}">
                    <a16:rowId xmlns:a16="http://schemas.microsoft.com/office/drawing/2014/main" val="1721983345"/>
                  </a:ext>
                </a:extLst>
              </a:tr>
              <a:tr h="363548">
                <a:tc>
                  <a:txBody>
                    <a:bodyPr/>
                    <a:lstStyle/>
                    <a:p>
                      <a:pPr algn="l" fontAlgn="ctr"/>
                      <a:r>
                        <a:rPr lang="aa-ET" sz="600" b="0" i="0" u="none" strike="noStrike">
                          <a:solidFill>
                            <a:srgbClr val="000000"/>
                          </a:solidFill>
                          <a:effectLst/>
                          <a:latin typeface="Century Gothic" panose="020B0502020202020204" pitchFamily="34" charset="0"/>
                        </a:rPr>
                        <a:t> </a:t>
                      </a:r>
                    </a:p>
                  </a:txBody>
                  <a:tcPr marL="4997" marR="4997" marT="4997" marB="0" anchor="ctr">
                    <a:lnL>
                      <a:noFill/>
                    </a:lnL>
                    <a:lnR>
                      <a:noFill/>
                    </a:lnR>
                    <a:lnT>
                      <a:noFill/>
                    </a:lnT>
                    <a:lnB>
                      <a:noFill/>
                    </a:lnB>
                    <a:solidFill>
                      <a:srgbClr val="FFFFFF"/>
                    </a:solidFill>
                  </a:tcPr>
                </a:tc>
                <a:tc gridSpan="24">
                  <a:txBody>
                    <a:bodyPr/>
                    <a:lstStyle/>
                    <a:p>
                      <a:pPr algn="l" fontAlgn="t"/>
                      <a:r>
                        <a:rPr lang="en-US" sz="1100" b="0" i="0" u="none" strike="noStrike" dirty="0">
                          <a:solidFill>
                            <a:srgbClr val="000000"/>
                          </a:solidFill>
                          <a:effectLst/>
                          <a:latin typeface="Century Gothic" panose="020B0502020202020204" pitchFamily="34" charset="0"/>
                        </a:rPr>
                        <a:t>By the end of 2022, Montenegro will eliminate the administrative and border inefficiencies that affects its competitiveness, and thus reduce the release time for import, export or transit goods by at least 50% and the trade related costs by at least 20%. </a:t>
                      </a:r>
                    </a:p>
                  </a:txBody>
                  <a:tcPr marL="4997" marR="4997" marT="4997" marB="0">
                    <a:lnL>
                      <a:noFill/>
                    </a:lnL>
                    <a:lnR>
                      <a:noFill/>
                    </a:lnR>
                    <a:lnT>
                      <a:noFill/>
                    </a:lnT>
                    <a:lnB>
                      <a:noFill/>
                    </a:lnB>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tc hMerge="1">
                  <a:txBody>
                    <a:bodyPr/>
                    <a:lstStyle/>
                    <a:p>
                      <a:endParaRPr lang="sr-Latn-ME"/>
                    </a:p>
                  </a:txBody>
                  <a:tcPr/>
                </a:tc>
                <a:extLst>
                  <a:ext uri="{0D108BD9-81ED-4DB2-BD59-A6C34878D82A}">
                    <a16:rowId xmlns:a16="http://schemas.microsoft.com/office/drawing/2014/main" val="1080385998"/>
                  </a:ext>
                </a:extLst>
              </a:tr>
              <a:tr h="128836">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a:noFill/>
                    </a:lnB>
                    <a:solidFill>
                      <a:srgbClr val="FFFFFF"/>
                    </a:solidFill>
                  </a:tcPr>
                </a:tc>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w="6350" cap="flat" cmpd="sng" algn="ctr">
                      <a:solidFill>
                        <a:srgbClr val="F2F2F2"/>
                      </a:solidFill>
                      <a:prstDash val="solid"/>
                      <a:round/>
                      <a:headEnd type="none" w="med" len="med"/>
                      <a:tailEnd type="none" w="med" len="med"/>
                    </a:lnB>
                    <a:solidFill>
                      <a:srgbClr val="FFFFFF"/>
                    </a:solidFill>
                  </a:tcPr>
                </a:tc>
                <a:tc>
                  <a:txBody>
                    <a:bodyPr/>
                    <a:lstStyle/>
                    <a:p>
                      <a:pPr algn="l" fontAlgn="ctr"/>
                      <a:r>
                        <a:rPr lang="aa-ET" sz="500" b="0" i="0" u="none" strike="noStrike">
                          <a:solidFill>
                            <a:srgbClr val="000000"/>
                          </a:solidFill>
                          <a:effectLst/>
                          <a:latin typeface="Century Gothic" panose="020B0502020202020204" pitchFamily="34" charset="0"/>
                        </a:rPr>
                        <a:t> </a:t>
                      </a:r>
                    </a:p>
                  </a:txBody>
                  <a:tcPr marL="59965" marR="4997" marT="4997" marB="0" anchor="ctr">
                    <a:lnL>
                      <a:noFill/>
                    </a:lnL>
                    <a:lnR>
                      <a:noFill/>
                    </a:lnR>
                    <a:lnT>
                      <a:noFill/>
                    </a:lnT>
                    <a:lnB w="6350" cap="flat" cmpd="sng" algn="ctr">
                      <a:solidFill>
                        <a:srgbClr val="F2F2F2"/>
                      </a:solidFill>
                      <a:prstDash val="solid"/>
                      <a:round/>
                      <a:headEnd type="none" w="med" len="med"/>
                      <a:tailEnd type="none" w="med" len="med"/>
                    </a:lnB>
                    <a:solidFill>
                      <a:srgbClr val="FFFFFF"/>
                    </a:solidFill>
                  </a:tcPr>
                </a:tc>
                <a:tc>
                  <a:txBody>
                    <a:bodyPr/>
                    <a:lstStyle/>
                    <a:p>
                      <a:pPr algn="l" fontAlgn="ctr"/>
                      <a:r>
                        <a:rPr lang="aa-ET" sz="500" b="0" i="0" u="none" strike="noStrike">
                          <a:solidFill>
                            <a:srgbClr val="000000"/>
                          </a:solidFill>
                          <a:effectLst/>
                          <a:latin typeface="Century Gothic" panose="020B0502020202020204" pitchFamily="34" charset="0"/>
                        </a:rPr>
                        <a:t> </a:t>
                      </a:r>
                    </a:p>
                  </a:txBody>
                  <a:tcPr marL="59965" marR="4997" marT="4997" marB="0" anchor="ctr">
                    <a:lnL>
                      <a:noFill/>
                    </a:lnL>
                    <a:lnR>
                      <a:noFill/>
                    </a:lnR>
                    <a:lnT>
                      <a:noFill/>
                    </a:lnT>
                    <a:lnB w="6350" cap="flat" cmpd="sng" algn="ctr">
                      <a:solidFill>
                        <a:srgbClr val="F2F2F2"/>
                      </a:solidFill>
                      <a:prstDash val="solid"/>
                      <a:round/>
                      <a:headEnd type="none" w="med" len="med"/>
                      <a:tailEnd type="none" w="med" len="med"/>
                    </a:lnB>
                    <a:solidFill>
                      <a:srgbClr val="FFFFFF"/>
                    </a:solidFill>
                  </a:tcPr>
                </a:tc>
                <a:tc>
                  <a:txBody>
                    <a:bodyPr/>
                    <a:lstStyle/>
                    <a:p>
                      <a:pPr algn="l" fontAlgn="ctr"/>
                      <a:r>
                        <a:rPr lang="aa-ET" sz="500" b="0" i="0" u="none" strike="noStrike">
                          <a:solidFill>
                            <a:srgbClr val="000000"/>
                          </a:solidFill>
                          <a:effectLst/>
                          <a:latin typeface="Century Gothic" panose="020B0502020202020204" pitchFamily="34" charset="0"/>
                        </a:rPr>
                        <a:t> </a:t>
                      </a:r>
                    </a:p>
                  </a:txBody>
                  <a:tcPr marL="59965" marR="4997" marT="4997" marB="0" anchor="ctr">
                    <a:lnL>
                      <a:noFill/>
                    </a:lnL>
                    <a:lnR>
                      <a:noFill/>
                    </a:lnR>
                    <a:lnT>
                      <a:noFill/>
                    </a:lnT>
                    <a:lnB w="6350" cap="flat" cmpd="sng" algn="ctr">
                      <a:solidFill>
                        <a:srgbClr val="F2F2F2"/>
                      </a:solidFill>
                      <a:prstDash val="solid"/>
                      <a:round/>
                      <a:headEnd type="none" w="med" len="med"/>
                      <a:tailEnd type="none" w="med" len="med"/>
                    </a:lnB>
                    <a:solidFill>
                      <a:srgbClr val="FFFFFF"/>
                    </a:solidFill>
                  </a:tcPr>
                </a:tc>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w="6350" cap="flat" cmpd="sng" algn="ctr">
                      <a:solidFill>
                        <a:srgbClr val="F2F2F2"/>
                      </a:solidFill>
                      <a:prstDash val="solid"/>
                      <a:round/>
                      <a:headEnd type="none" w="med" len="med"/>
                      <a:tailEnd type="none" w="med" len="med"/>
                    </a:lnB>
                    <a:solidFill>
                      <a:srgbClr val="FFFFFF"/>
                    </a:solidFill>
                  </a:tcPr>
                </a:tc>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w="6350" cap="flat" cmpd="sng" algn="ctr">
                      <a:solidFill>
                        <a:srgbClr val="F2F2F2"/>
                      </a:solidFill>
                      <a:prstDash val="solid"/>
                      <a:round/>
                      <a:headEnd type="none" w="med" len="med"/>
                      <a:tailEnd type="none" w="med" len="med"/>
                    </a:lnB>
                    <a:solidFill>
                      <a:srgbClr val="FFFFFF"/>
                    </a:solidFill>
                  </a:tcPr>
                </a:tc>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w="6350" cap="flat" cmpd="sng" algn="ctr">
                      <a:solidFill>
                        <a:srgbClr val="F2F2F2"/>
                      </a:solidFill>
                      <a:prstDash val="solid"/>
                      <a:round/>
                      <a:headEnd type="none" w="med" len="med"/>
                      <a:tailEnd type="none" w="med" len="med"/>
                    </a:lnB>
                    <a:solidFill>
                      <a:srgbClr val="FFFFFF"/>
                    </a:solidFill>
                  </a:tcPr>
                </a:tc>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w="6350" cap="flat" cmpd="sng" algn="ctr">
                      <a:solidFill>
                        <a:srgbClr val="F2F2F2"/>
                      </a:solidFill>
                      <a:prstDash val="solid"/>
                      <a:round/>
                      <a:headEnd type="none" w="med" len="med"/>
                      <a:tailEnd type="none" w="med" len="med"/>
                    </a:lnB>
                    <a:solidFill>
                      <a:srgbClr val="FFFFFF"/>
                    </a:solidFill>
                  </a:tcPr>
                </a:tc>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w="6350" cap="flat" cmpd="sng" algn="ctr">
                      <a:solidFill>
                        <a:srgbClr val="F2F2F2"/>
                      </a:solidFill>
                      <a:prstDash val="solid"/>
                      <a:round/>
                      <a:headEnd type="none" w="med" len="med"/>
                      <a:tailEnd type="none" w="med" len="med"/>
                    </a:lnB>
                    <a:solidFill>
                      <a:srgbClr val="FFFFFF"/>
                    </a:solidFill>
                  </a:tcPr>
                </a:tc>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w="6350" cap="flat" cmpd="sng" algn="ctr">
                      <a:solidFill>
                        <a:srgbClr val="F2F2F2"/>
                      </a:solidFill>
                      <a:prstDash val="solid"/>
                      <a:round/>
                      <a:headEnd type="none" w="med" len="med"/>
                      <a:tailEnd type="none" w="med" len="med"/>
                    </a:lnB>
                    <a:solidFill>
                      <a:srgbClr val="FFFFFF"/>
                    </a:solidFill>
                  </a:tcPr>
                </a:tc>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w="6350" cap="flat" cmpd="sng" algn="ctr">
                      <a:solidFill>
                        <a:srgbClr val="F2F2F2"/>
                      </a:solidFill>
                      <a:prstDash val="solid"/>
                      <a:round/>
                      <a:headEnd type="none" w="med" len="med"/>
                      <a:tailEnd type="none" w="med" len="med"/>
                    </a:lnB>
                    <a:solidFill>
                      <a:srgbClr val="FFFFFF"/>
                    </a:solidFill>
                  </a:tcPr>
                </a:tc>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w="6350" cap="flat" cmpd="sng" algn="ctr">
                      <a:solidFill>
                        <a:srgbClr val="F2F2F2"/>
                      </a:solidFill>
                      <a:prstDash val="solid"/>
                      <a:round/>
                      <a:headEnd type="none" w="med" len="med"/>
                      <a:tailEnd type="none" w="med" len="med"/>
                    </a:lnB>
                    <a:solidFill>
                      <a:srgbClr val="FFFFFF"/>
                    </a:solidFill>
                  </a:tcPr>
                </a:tc>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w="6350" cap="flat" cmpd="sng" algn="ctr">
                      <a:solidFill>
                        <a:srgbClr val="F2F2F2"/>
                      </a:solidFill>
                      <a:prstDash val="solid"/>
                      <a:round/>
                      <a:headEnd type="none" w="med" len="med"/>
                      <a:tailEnd type="none" w="med" len="med"/>
                    </a:lnB>
                    <a:solidFill>
                      <a:srgbClr val="FFFFFF"/>
                    </a:solidFill>
                  </a:tcPr>
                </a:tc>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w="6350" cap="flat" cmpd="sng" algn="ctr">
                      <a:solidFill>
                        <a:srgbClr val="F2F2F2"/>
                      </a:solidFill>
                      <a:prstDash val="solid"/>
                      <a:round/>
                      <a:headEnd type="none" w="med" len="med"/>
                      <a:tailEnd type="none" w="med" len="med"/>
                    </a:lnB>
                    <a:solidFill>
                      <a:srgbClr val="FFFFFF"/>
                    </a:solidFill>
                  </a:tcPr>
                </a:tc>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w="6350" cap="flat" cmpd="sng" algn="ctr">
                      <a:solidFill>
                        <a:srgbClr val="F2F2F2"/>
                      </a:solidFill>
                      <a:prstDash val="solid"/>
                      <a:round/>
                      <a:headEnd type="none" w="med" len="med"/>
                      <a:tailEnd type="none" w="med" len="med"/>
                    </a:lnB>
                    <a:solidFill>
                      <a:srgbClr val="FFFFFF"/>
                    </a:solidFill>
                  </a:tcPr>
                </a:tc>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w="6350" cap="flat" cmpd="sng" algn="ctr">
                      <a:solidFill>
                        <a:srgbClr val="F2F2F2"/>
                      </a:solidFill>
                      <a:prstDash val="solid"/>
                      <a:round/>
                      <a:headEnd type="none" w="med" len="med"/>
                      <a:tailEnd type="none" w="med" len="med"/>
                    </a:lnB>
                    <a:solidFill>
                      <a:srgbClr val="FFFFFF"/>
                    </a:solidFill>
                  </a:tcPr>
                </a:tc>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w="6350" cap="flat" cmpd="sng" algn="ctr">
                      <a:solidFill>
                        <a:srgbClr val="F2F2F2"/>
                      </a:solidFill>
                      <a:prstDash val="solid"/>
                      <a:round/>
                      <a:headEnd type="none" w="med" len="med"/>
                      <a:tailEnd type="none" w="med" len="med"/>
                    </a:lnB>
                    <a:solidFill>
                      <a:srgbClr val="FFFFFF"/>
                    </a:solidFill>
                  </a:tcPr>
                </a:tc>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w="6350" cap="flat" cmpd="sng" algn="ctr">
                      <a:solidFill>
                        <a:srgbClr val="F2F2F2"/>
                      </a:solidFill>
                      <a:prstDash val="solid"/>
                      <a:round/>
                      <a:headEnd type="none" w="med" len="med"/>
                      <a:tailEnd type="none" w="med" len="med"/>
                    </a:lnB>
                    <a:solidFill>
                      <a:srgbClr val="FFFFFF"/>
                    </a:solidFill>
                  </a:tcPr>
                </a:tc>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w="6350" cap="flat" cmpd="sng" algn="ctr">
                      <a:solidFill>
                        <a:srgbClr val="F2F2F2"/>
                      </a:solidFill>
                      <a:prstDash val="solid"/>
                      <a:round/>
                      <a:headEnd type="none" w="med" len="med"/>
                      <a:tailEnd type="none" w="med" len="med"/>
                    </a:lnB>
                    <a:solidFill>
                      <a:srgbClr val="FFFFFF"/>
                    </a:solidFill>
                  </a:tcPr>
                </a:tc>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w="6350" cap="flat" cmpd="sng" algn="ctr">
                      <a:solidFill>
                        <a:srgbClr val="F2F2F2"/>
                      </a:solidFill>
                      <a:prstDash val="solid"/>
                      <a:round/>
                      <a:headEnd type="none" w="med" len="med"/>
                      <a:tailEnd type="none" w="med" len="med"/>
                    </a:lnB>
                    <a:solidFill>
                      <a:srgbClr val="FFFFFF"/>
                    </a:solidFill>
                  </a:tcPr>
                </a:tc>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w="6350" cap="flat" cmpd="sng" algn="ctr">
                      <a:solidFill>
                        <a:srgbClr val="F2F2F2"/>
                      </a:solidFill>
                      <a:prstDash val="solid"/>
                      <a:round/>
                      <a:headEnd type="none" w="med" len="med"/>
                      <a:tailEnd type="none" w="med" len="med"/>
                    </a:lnB>
                    <a:solidFill>
                      <a:srgbClr val="FFFFFF"/>
                    </a:solidFill>
                  </a:tcPr>
                </a:tc>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w="6350" cap="flat" cmpd="sng" algn="ctr">
                      <a:solidFill>
                        <a:srgbClr val="F2F2F2"/>
                      </a:solidFill>
                      <a:prstDash val="solid"/>
                      <a:round/>
                      <a:headEnd type="none" w="med" len="med"/>
                      <a:tailEnd type="none" w="med" len="med"/>
                    </a:lnB>
                    <a:solidFill>
                      <a:srgbClr val="FFFFFF"/>
                    </a:solidFill>
                  </a:tcPr>
                </a:tc>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w="6350" cap="flat" cmpd="sng" algn="ctr">
                      <a:solidFill>
                        <a:srgbClr val="F2F2F2"/>
                      </a:solidFill>
                      <a:prstDash val="solid"/>
                      <a:round/>
                      <a:headEnd type="none" w="med" len="med"/>
                      <a:tailEnd type="none" w="med" len="med"/>
                    </a:lnB>
                    <a:solidFill>
                      <a:srgbClr val="FFFFFF"/>
                    </a:solidFill>
                  </a:tcPr>
                </a:tc>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w="6350" cap="flat" cmpd="sng" algn="ctr">
                      <a:solidFill>
                        <a:srgbClr val="F2F2F2"/>
                      </a:solidFill>
                      <a:prstDash val="solid"/>
                      <a:round/>
                      <a:headEnd type="none" w="med" len="med"/>
                      <a:tailEnd type="none" w="med" len="med"/>
                    </a:lnB>
                    <a:solidFill>
                      <a:srgbClr val="FFFFFF"/>
                    </a:solidFill>
                  </a:tcPr>
                </a:tc>
                <a:extLst>
                  <a:ext uri="{0D108BD9-81ED-4DB2-BD59-A6C34878D82A}">
                    <a16:rowId xmlns:a16="http://schemas.microsoft.com/office/drawing/2014/main" val="781446563"/>
                  </a:ext>
                </a:extLst>
              </a:tr>
              <a:tr h="152268">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a:noFill/>
                    </a:lnR>
                    <a:lnT>
                      <a:noFill/>
                    </a:lnT>
                    <a:lnB>
                      <a:noFill/>
                    </a:lnB>
                    <a:solidFill>
                      <a:srgbClr val="FFFFFF"/>
                    </a:solidFill>
                  </a:tcPr>
                </a:tc>
                <a:tc gridSpan="4">
                  <a:txBody>
                    <a:bodyPr/>
                    <a:lstStyle/>
                    <a:p>
                      <a:pPr algn="ctr" fontAlgn="ctr"/>
                      <a:r>
                        <a:rPr lang="sr-Latn-ME" sz="1000" b="1" i="0" u="none" strike="noStrike" dirty="0">
                          <a:solidFill>
                            <a:srgbClr val="FFFFFF"/>
                          </a:solidFill>
                          <a:effectLst/>
                          <a:latin typeface="Century Gothic" panose="020B0502020202020204" pitchFamily="34" charset="0"/>
                        </a:rPr>
                        <a:t>OPERATIONAL GOALS AND MEASURES</a:t>
                      </a:r>
                    </a:p>
                  </a:txBody>
                  <a:tcPr marL="4997" marR="4997" marT="4997" marB="0" anchor="ctr">
                    <a:lnL>
                      <a:noFill/>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rgbClr val="C00000"/>
                    </a:solidFill>
                  </a:tcPr>
                </a:tc>
                <a:tc hMerge="1">
                  <a:txBody>
                    <a:bodyPr/>
                    <a:lstStyle/>
                    <a:p>
                      <a:endParaRPr lang="sr-Latn-ME"/>
                    </a:p>
                  </a:txBody>
                  <a:tcPr/>
                </a:tc>
                <a:tc hMerge="1">
                  <a:txBody>
                    <a:bodyPr/>
                    <a:lstStyle/>
                    <a:p>
                      <a:endParaRPr lang="sr-Latn-ME"/>
                    </a:p>
                  </a:txBody>
                  <a:tcPr/>
                </a:tc>
                <a:tc hMerge="1">
                  <a:txBody>
                    <a:bodyPr/>
                    <a:lstStyle/>
                    <a:p>
                      <a:endParaRPr lang="sr-Latn-ME"/>
                    </a:p>
                  </a:txBody>
                  <a:tcPr/>
                </a:tc>
                <a:tc gridSpan="4">
                  <a:txBody>
                    <a:bodyPr/>
                    <a:lstStyle/>
                    <a:p>
                      <a:pPr algn="ctr" fontAlgn="ctr"/>
                      <a:r>
                        <a:rPr lang="aa-ET" sz="1000" b="1" i="0" u="none" strike="noStrike" dirty="0">
                          <a:solidFill>
                            <a:srgbClr val="FFFFFF"/>
                          </a:solidFill>
                          <a:effectLst/>
                          <a:latin typeface="Century Gothic" panose="020B0502020202020204" pitchFamily="34" charset="0"/>
                        </a:rPr>
                        <a:t>2018</a:t>
                      </a:r>
                    </a:p>
                  </a:txBody>
                  <a:tcPr marL="4997" marR="4997" marT="4997"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rgbClr val="C00000"/>
                    </a:solidFill>
                  </a:tcPr>
                </a:tc>
                <a:tc hMerge="1">
                  <a:txBody>
                    <a:bodyPr/>
                    <a:lstStyle/>
                    <a:p>
                      <a:endParaRPr lang="sr-Latn-ME"/>
                    </a:p>
                  </a:txBody>
                  <a:tcPr/>
                </a:tc>
                <a:tc hMerge="1">
                  <a:txBody>
                    <a:bodyPr/>
                    <a:lstStyle/>
                    <a:p>
                      <a:endParaRPr lang="sr-Latn-ME"/>
                    </a:p>
                  </a:txBody>
                  <a:tcPr/>
                </a:tc>
                <a:tc hMerge="1">
                  <a:txBody>
                    <a:bodyPr/>
                    <a:lstStyle/>
                    <a:p>
                      <a:endParaRPr lang="sr-Latn-ME"/>
                    </a:p>
                  </a:txBody>
                  <a:tcPr/>
                </a:tc>
                <a:tc gridSpan="4">
                  <a:txBody>
                    <a:bodyPr/>
                    <a:lstStyle/>
                    <a:p>
                      <a:pPr algn="ctr" fontAlgn="ctr"/>
                      <a:r>
                        <a:rPr lang="aa-ET" sz="1000" b="1" i="0" u="none" strike="noStrike" dirty="0">
                          <a:solidFill>
                            <a:srgbClr val="FFFFFF"/>
                          </a:solidFill>
                          <a:effectLst/>
                          <a:latin typeface="Century Gothic" panose="020B0502020202020204" pitchFamily="34" charset="0"/>
                        </a:rPr>
                        <a:t>2019</a:t>
                      </a:r>
                    </a:p>
                  </a:txBody>
                  <a:tcPr marL="4997" marR="4997" marT="4997"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rgbClr val="C00000"/>
                    </a:solidFill>
                  </a:tcPr>
                </a:tc>
                <a:tc hMerge="1">
                  <a:txBody>
                    <a:bodyPr/>
                    <a:lstStyle/>
                    <a:p>
                      <a:endParaRPr lang="sr-Latn-ME"/>
                    </a:p>
                  </a:txBody>
                  <a:tcPr/>
                </a:tc>
                <a:tc hMerge="1">
                  <a:txBody>
                    <a:bodyPr/>
                    <a:lstStyle/>
                    <a:p>
                      <a:endParaRPr lang="sr-Latn-ME"/>
                    </a:p>
                  </a:txBody>
                  <a:tcPr/>
                </a:tc>
                <a:tc hMerge="1">
                  <a:txBody>
                    <a:bodyPr/>
                    <a:lstStyle/>
                    <a:p>
                      <a:endParaRPr lang="sr-Latn-ME"/>
                    </a:p>
                  </a:txBody>
                  <a:tcPr/>
                </a:tc>
                <a:tc gridSpan="4">
                  <a:txBody>
                    <a:bodyPr/>
                    <a:lstStyle/>
                    <a:p>
                      <a:pPr algn="ctr" fontAlgn="ctr"/>
                      <a:r>
                        <a:rPr lang="aa-ET" sz="1000" b="1" i="0" u="none" strike="noStrike" dirty="0">
                          <a:solidFill>
                            <a:srgbClr val="FFFFFF"/>
                          </a:solidFill>
                          <a:effectLst/>
                          <a:latin typeface="Century Gothic" panose="020B0502020202020204" pitchFamily="34" charset="0"/>
                        </a:rPr>
                        <a:t>2020</a:t>
                      </a:r>
                    </a:p>
                  </a:txBody>
                  <a:tcPr marL="4997" marR="4997" marT="4997"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rgbClr val="C00000"/>
                    </a:solidFill>
                  </a:tcPr>
                </a:tc>
                <a:tc hMerge="1">
                  <a:txBody>
                    <a:bodyPr/>
                    <a:lstStyle/>
                    <a:p>
                      <a:endParaRPr lang="sr-Latn-ME"/>
                    </a:p>
                  </a:txBody>
                  <a:tcPr/>
                </a:tc>
                <a:tc hMerge="1">
                  <a:txBody>
                    <a:bodyPr/>
                    <a:lstStyle/>
                    <a:p>
                      <a:endParaRPr lang="sr-Latn-ME"/>
                    </a:p>
                  </a:txBody>
                  <a:tcPr/>
                </a:tc>
                <a:tc hMerge="1">
                  <a:txBody>
                    <a:bodyPr/>
                    <a:lstStyle/>
                    <a:p>
                      <a:endParaRPr lang="sr-Latn-ME"/>
                    </a:p>
                  </a:txBody>
                  <a:tcPr/>
                </a:tc>
                <a:tc gridSpan="4">
                  <a:txBody>
                    <a:bodyPr/>
                    <a:lstStyle/>
                    <a:p>
                      <a:pPr algn="ctr" fontAlgn="ctr"/>
                      <a:r>
                        <a:rPr lang="aa-ET" sz="1000" b="1" i="0" u="none" strike="noStrike" dirty="0">
                          <a:solidFill>
                            <a:srgbClr val="FFFFFF"/>
                          </a:solidFill>
                          <a:effectLst/>
                          <a:latin typeface="Century Gothic" panose="020B0502020202020204" pitchFamily="34" charset="0"/>
                        </a:rPr>
                        <a:t>2021</a:t>
                      </a:r>
                    </a:p>
                  </a:txBody>
                  <a:tcPr marL="4997" marR="4997" marT="4997" marB="0" anchor="ctr">
                    <a:lnL w="6350" cap="flat" cmpd="sng" algn="ctr">
                      <a:solidFill>
                        <a:srgbClr val="F2F2F2"/>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rgbClr val="C00000"/>
                    </a:solidFill>
                  </a:tcPr>
                </a:tc>
                <a:tc hMerge="1">
                  <a:txBody>
                    <a:bodyPr/>
                    <a:lstStyle/>
                    <a:p>
                      <a:endParaRPr lang="sr-Latn-ME"/>
                    </a:p>
                  </a:txBody>
                  <a:tcPr/>
                </a:tc>
                <a:tc hMerge="1">
                  <a:txBody>
                    <a:bodyPr/>
                    <a:lstStyle/>
                    <a:p>
                      <a:endParaRPr lang="sr-Latn-ME"/>
                    </a:p>
                  </a:txBody>
                  <a:tcPr/>
                </a:tc>
                <a:tc hMerge="1">
                  <a:txBody>
                    <a:bodyPr/>
                    <a:lstStyle/>
                    <a:p>
                      <a:endParaRPr lang="sr-Latn-ME"/>
                    </a:p>
                  </a:txBody>
                  <a:tcPr/>
                </a:tc>
                <a:tc gridSpan="4">
                  <a:txBody>
                    <a:bodyPr/>
                    <a:lstStyle/>
                    <a:p>
                      <a:pPr algn="ctr" fontAlgn="ctr"/>
                      <a:r>
                        <a:rPr lang="aa-ET" sz="1000" b="1" i="0" u="none" strike="noStrike" dirty="0">
                          <a:solidFill>
                            <a:srgbClr val="FFFFFF"/>
                          </a:solidFill>
                          <a:effectLst/>
                          <a:latin typeface="Century Gothic" panose="020B0502020202020204" pitchFamily="34" charset="0"/>
                        </a:rPr>
                        <a:t>2022</a:t>
                      </a:r>
                    </a:p>
                  </a:txBody>
                  <a:tcPr marL="4997" marR="4997" marT="4997" marB="0" anchor="ctr">
                    <a:lnL w="6350" cap="flat" cmpd="sng" algn="ctr">
                      <a:solidFill>
                        <a:srgbClr val="F2F2F2"/>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F2F2F2"/>
                      </a:solidFill>
                      <a:prstDash val="solid"/>
                      <a:round/>
                      <a:headEnd type="none" w="med" len="med"/>
                      <a:tailEnd type="none" w="med" len="med"/>
                    </a:lnB>
                    <a:solidFill>
                      <a:srgbClr val="C00000"/>
                    </a:solidFill>
                  </a:tcPr>
                </a:tc>
                <a:tc hMerge="1">
                  <a:txBody>
                    <a:bodyPr/>
                    <a:lstStyle/>
                    <a:p>
                      <a:endParaRPr lang="sr-Latn-ME"/>
                    </a:p>
                  </a:txBody>
                  <a:tcPr/>
                </a:tc>
                <a:tc hMerge="1">
                  <a:txBody>
                    <a:bodyPr/>
                    <a:lstStyle/>
                    <a:p>
                      <a:endParaRPr lang="sr-Latn-ME"/>
                    </a:p>
                  </a:txBody>
                  <a:tcPr/>
                </a:tc>
                <a:tc hMerge="1">
                  <a:txBody>
                    <a:bodyPr/>
                    <a:lstStyle/>
                    <a:p>
                      <a:endParaRPr lang="sr-Latn-ME"/>
                    </a:p>
                  </a:txBody>
                  <a:tcPr/>
                </a:tc>
                <a:extLst>
                  <a:ext uri="{0D108BD9-81ED-4DB2-BD59-A6C34878D82A}">
                    <a16:rowId xmlns:a16="http://schemas.microsoft.com/office/drawing/2014/main" val="1059325720"/>
                  </a:ext>
                </a:extLst>
              </a:tr>
              <a:tr h="152268">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w="6350" cap="flat" cmpd="sng" algn="ctr">
                      <a:solidFill>
                        <a:srgbClr val="D9D9D9"/>
                      </a:solidFill>
                      <a:prstDash val="solid"/>
                      <a:round/>
                      <a:headEnd type="none" w="med" len="med"/>
                      <a:tailEnd type="none" w="med" len="med"/>
                    </a:lnR>
                    <a:lnT>
                      <a:noFill/>
                    </a:lnT>
                    <a:lnB>
                      <a:noFill/>
                    </a:lnB>
                    <a:solidFill>
                      <a:srgbClr val="FFFFFF"/>
                    </a:solidFill>
                  </a:tcPr>
                </a:tc>
                <a:tc gridSpan="2">
                  <a:txBody>
                    <a:bodyPr/>
                    <a:lstStyle/>
                    <a:p>
                      <a:pPr algn="ctr" fontAlgn="ctr"/>
                      <a:r>
                        <a:rPr lang="sr-Latn-ME" sz="1000" b="1" i="0" u="none" strike="noStrike" dirty="0">
                          <a:solidFill>
                            <a:srgbClr val="FFFFFF"/>
                          </a:solidFill>
                          <a:effectLst/>
                          <a:latin typeface="Century Gothic" panose="020B0502020202020204" pitchFamily="34" charset="0"/>
                        </a:rPr>
                        <a:t>GOAL</a:t>
                      </a:r>
                    </a:p>
                  </a:txBody>
                  <a:tcPr marL="4997" marR="4997" marT="4997" marB="0" anchor="ctr">
                    <a:lnL w="6350" cap="flat" cmpd="sng" algn="ctr">
                      <a:solidFill>
                        <a:srgbClr val="D9D9D9"/>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C00000"/>
                      </a:solidFill>
                      <a:prstDash val="dot"/>
                      <a:round/>
                      <a:headEnd type="none" w="med" len="med"/>
                      <a:tailEnd type="none" w="med" len="med"/>
                    </a:lnB>
                    <a:solidFill>
                      <a:srgbClr val="002060"/>
                    </a:solidFill>
                  </a:tcPr>
                </a:tc>
                <a:tc hMerge="1">
                  <a:txBody>
                    <a:bodyPr/>
                    <a:lstStyle/>
                    <a:p>
                      <a:endParaRPr lang="sr-Latn-ME"/>
                    </a:p>
                  </a:txBody>
                  <a:tcPr/>
                </a:tc>
                <a:tc gridSpan="2">
                  <a:txBody>
                    <a:bodyPr/>
                    <a:lstStyle/>
                    <a:p>
                      <a:pPr algn="ctr" fontAlgn="ctr"/>
                      <a:r>
                        <a:rPr lang="sr-Latn-ME" sz="1000" b="1" i="0" u="none" strike="noStrike" dirty="0">
                          <a:solidFill>
                            <a:srgbClr val="FFFFFF"/>
                          </a:solidFill>
                          <a:effectLst/>
                          <a:latin typeface="Century Gothic" panose="020B0502020202020204" pitchFamily="34" charset="0"/>
                        </a:rPr>
                        <a:t>MEASURE</a:t>
                      </a:r>
                    </a:p>
                  </a:txBody>
                  <a:tcPr marL="4997" marR="4997" marT="4997" marB="0" anchor="ctr">
                    <a:lnL w="6350" cap="flat" cmpd="sng" algn="ctr">
                      <a:solidFill>
                        <a:srgbClr val="808080"/>
                      </a:solidFill>
                      <a:prstDash val="solid"/>
                      <a:round/>
                      <a:headEnd type="none" w="med" len="med"/>
                      <a:tailEnd type="none" w="med" len="med"/>
                    </a:lnL>
                    <a:lnR w="6350" cap="flat" cmpd="sng" algn="ctr">
                      <a:solidFill>
                        <a:srgbClr val="757171"/>
                      </a:solidFill>
                      <a:prstDash val="dot"/>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C00000"/>
                      </a:solidFill>
                      <a:prstDash val="dot"/>
                      <a:round/>
                      <a:headEnd type="none" w="med" len="med"/>
                      <a:tailEnd type="none" w="med" len="med"/>
                    </a:lnB>
                    <a:solidFill>
                      <a:srgbClr val="002060"/>
                    </a:solidFill>
                  </a:tcPr>
                </a:tc>
                <a:tc hMerge="1">
                  <a:txBody>
                    <a:bodyPr/>
                    <a:lstStyle/>
                    <a:p>
                      <a:endParaRPr lang="sr-Latn-ME"/>
                    </a:p>
                  </a:txBody>
                  <a:tcPr/>
                </a:tc>
                <a:tc>
                  <a:txBody>
                    <a:bodyPr/>
                    <a:lstStyle/>
                    <a:p>
                      <a:pPr algn="ctr" fontAlgn="ctr"/>
                      <a:r>
                        <a:rPr lang="aa-ET" sz="1000" b="1" i="0" u="none" strike="noStrike" dirty="0">
                          <a:solidFill>
                            <a:srgbClr val="000000"/>
                          </a:solidFill>
                          <a:effectLst/>
                          <a:latin typeface="Century Gothic" panose="020B0502020202020204" pitchFamily="34" charset="0"/>
                        </a:rPr>
                        <a:t>1</a:t>
                      </a:r>
                    </a:p>
                  </a:txBody>
                  <a:tcPr marL="4997" marR="4997" marT="4997" marB="0" anchor="ctr">
                    <a:lnL w="6350" cap="flat" cmpd="sng" algn="ctr">
                      <a:solidFill>
                        <a:srgbClr val="757171"/>
                      </a:solidFill>
                      <a:prstDash val="dot"/>
                      <a:round/>
                      <a:headEnd type="none" w="med" len="med"/>
                      <a:tailEnd type="none" w="med" len="med"/>
                    </a:lnL>
                    <a:lnR>
                      <a:noFill/>
                    </a:lnR>
                    <a:lnT w="6350" cap="flat" cmpd="sng" algn="ctr">
                      <a:solidFill>
                        <a:srgbClr val="F2F2F2"/>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ctr" fontAlgn="ctr"/>
                      <a:r>
                        <a:rPr lang="aa-ET" sz="1000" b="1" i="0" u="none" strike="noStrike" dirty="0">
                          <a:solidFill>
                            <a:srgbClr val="000000"/>
                          </a:solidFill>
                          <a:effectLst/>
                          <a:latin typeface="Century Gothic" panose="020B0502020202020204" pitchFamily="34" charset="0"/>
                        </a:rPr>
                        <a:t>2</a:t>
                      </a:r>
                    </a:p>
                  </a:txBody>
                  <a:tcPr marL="4997" marR="4997" marT="4997" marB="0" anchor="ctr">
                    <a:lnL>
                      <a:noFill/>
                    </a:lnL>
                    <a:lnR>
                      <a:noFill/>
                    </a:lnR>
                    <a:lnT w="6350" cap="flat" cmpd="sng" algn="ctr">
                      <a:solidFill>
                        <a:srgbClr val="F2F2F2"/>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ctr" fontAlgn="ctr"/>
                      <a:r>
                        <a:rPr lang="aa-ET" sz="1000" b="1" i="0" u="none" strike="noStrike" dirty="0">
                          <a:solidFill>
                            <a:srgbClr val="000000"/>
                          </a:solidFill>
                          <a:effectLst/>
                          <a:latin typeface="Century Gothic" panose="020B0502020202020204" pitchFamily="34" charset="0"/>
                        </a:rPr>
                        <a:t>3</a:t>
                      </a:r>
                    </a:p>
                  </a:txBody>
                  <a:tcPr marL="4997" marR="4997" marT="4997" marB="0" anchor="ctr">
                    <a:lnL>
                      <a:noFill/>
                    </a:lnL>
                    <a:lnR>
                      <a:noFill/>
                    </a:lnR>
                    <a:lnT w="6350" cap="flat" cmpd="sng" algn="ctr">
                      <a:solidFill>
                        <a:srgbClr val="F2F2F2"/>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ctr" fontAlgn="ctr"/>
                      <a:r>
                        <a:rPr lang="aa-ET" sz="1000" b="1" i="0" u="none" strike="noStrike">
                          <a:solidFill>
                            <a:srgbClr val="000000"/>
                          </a:solidFill>
                          <a:effectLst/>
                          <a:latin typeface="Century Gothic" panose="020B0502020202020204" pitchFamily="34" charset="0"/>
                        </a:rPr>
                        <a:t>4</a:t>
                      </a:r>
                    </a:p>
                  </a:txBody>
                  <a:tcPr marL="4997" marR="4997" marT="4997" marB="0" anchor="ctr">
                    <a:lnL>
                      <a:noFill/>
                    </a:lnL>
                    <a:lnR>
                      <a:noFill/>
                    </a:lnR>
                    <a:lnT w="6350" cap="flat" cmpd="sng" algn="ctr">
                      <a:solidFill>
                        <a:srgbClr val="F2F2F2"/>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ctr" fontAlgn="ctr"/>
                      <a:r>
                        <a:rPr lang="aa-ET" sz="1000" b="1" i="0" u="none" strike="noStrike" dirty="0">
                          <a:solidFill>
                            <a:srgbClr val="000000"/>
                          </a:solidFill>
                          <a:effectLst/>
                          <a:latin typeface="Century Gothic" panose="020B0502020202020204" pitchFamily="34" charset="0"/>
                        </a:rPr>
                        <a:t>1</a:t>
                      </a:r>
                    </a:p>
                  </a:txBody>
                  <a:tcPr marL="4997" marR="4997" marT="4997" marB="0" anchor="ctr">
                    <a:lnL>
                      <a:noFill/>
                    </a:lnL>
                    <a:lnR>
                      <a:noFill/>
                    </a:lnR>
                    <a:lnT w="6350" cap="flat" cmpd="sng" algn="ctr">
                      <a:solidFill>
                        <a:srgbClr val="F2F2F2"/>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ctr" fontAlgn="ctr"/>
                      <a:r>
                        <a:rPr lang="aa-ET" sz="1000" b="1" i="0" u="none" strike="noStrike">
                          <a:solidFill>
                            <a:srgbClr val="000000"/>
                          </a:solidFill>
                          <a:effectLst/>
                          <a:latin typeface="Century Gothic" panose="020B0502020202020204" pitchFamily="34" charset="0"/>
                        </a:rPr>
                        <a:t>2</a:t>
                      </a:r>
                    </a:p>
                  </a:txBody>
                  <a:tcPr marL="4997" marR="4997" marT="4997" marB="0" anchor="ctr">
                    <a:lnL>
                      <a:noFill/>
                    </a:lnL>
                    <a:lnR>
                      <a:noFill/>
                    </a:lnR>
                    <a:lnT w="6350" cap="flat" cmpd="sng" algn="ctr">
                      <a:solidFill>
                        <a:srgbClr val="F2F2F2"/>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ctr" fontAlgn="ctr"/>
                      <a:r>
                        <a:rPr lang="aa-ET" sz="1000" b="1" i="0" u="none" strike="noStrike">
                          <a:solidFill>
                            <a:srgbClr val="000000"/>
                          </a:solidFill>
                          <a:effectLst/>
                          <a:latin typeface="Century Gothic" panose="020B0502020202020204" pitchFamily="34" charset="0"/>
                        </a:rPr>
                        <a:t>3</a:t>
                      </a:r>
                    </a:p>
                  </a:txBody>
                  <a:tcPr marL="4997" marR="4997" marT="4997" marB="0" anchor="ctr">
                    <a:lnL>
                      <a:noFill/>
                    </a:lnL>
                    <a:lnR>
                      <a:noFill/>
                    </a:lnR>
                    <a:lnT w="6350" cap="flat" cmpd="sng" algn="ctr">
                      <a:solidFill>
                        <a:srgbClr val="F2F2F2"/>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ctr" fontAlgn="ctr"/>
                      <a:r>
                        <a:rPr lang="aa-ET" sz="1000" b="1" i="0" u="none" strike="noStrike" dirty="0">
                          <a:solidFill>
                            <a:srgbClr val="000000"/>
                          </a:solidFill>
                          <a:effectLst/>
                          <a:latin typeface="Century Gothic" panose="020B0502020202020204" pitchFamily="34" charset="0"/>
                        </a:rPr>
                        <a:t>4</a:t>
                      </a:r>
                    </a:p>
                  </a:txBody>
                  <a:tcPr marL="4997" marR="4997" marT="4997" marB="0" anchor="ctr">
                    <a:lnL>
                      <a:noFill/>
                    </a:lnL>
                    <a:lnR>
                      <a:noFill/>
                    </a:lnR>
                    <a:lnT w="6350" cap="flat" cmpd="sng" algn="ctr">
                      <a:solidFill>
                        <a:srgbClr val="F2F2F2"/>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ctr" fontAlgn="ctr"/>
                      <a:r>
                        <a:rPr lang="aa-ET" sz="1000" b="1" i="0" u="none" strike="noStrike" dirty="0">
                          <a:solidFill>
                            <a:srgbClr val="000000"/>
                          </a:solidFill>
                          <a:effectLst/>
                          <a:latin typeface="Century Gothic" panose="020B0502020202020204" pitchFamily="34" charset="0"/>
                        </a:rPr>
                        <a:t>1</a:t>
                      </a:r>
                    </a:p>
                  </a:txBody>
                  <a:tcPr marL="4997" marR="4997" marT="4997" marB="0" anchor="ctr">
                    <a:lnL>
                      <a:noFill/>
                    </a:lnL>
                    <a:lnR>
                      <a:noFill/>
                    </a:lnR>
                    <a:lnT w="6350" cap="flat" cmpd="sng" algn="ctr">
                      <a:solidFill>
                        <a:srgbClr val="F2F2F2"/>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ctr" fontAlgn="ctr"/>
                      <a:r>
                        <a:rPr lang="aa-ET" sz="1000" b="1" i="0" u="none" strike="noStrike">
                          <a:solidFill>
                            <a:srgbClr val="000000"/>
                          </a:solidFill>
                          <a:effectLst/>
                          <a:latin typeface="Century Gothic" panose="020B0502020202020204" pitchFamily="34" charset="0"/>
                        </a:rPr>
                        <a:t>2</a:t>
                      </a:r>
                    </a:p>
                  </a:txBody>
                  <a:tcPr marL="4997" marR="4997" marT="4997" marB="0" anchor="ctr">
                    <a:lnL>
                      <a:noFill/>
                    </a:lnL>
                    <a:lnR>
                      <a:noFill/>
                    </a:lnR>
                    <a:lnT w="6350" cap="flat" cmpd="sng" algn="ctr">
                      <a:solidFill>
                        <a:srgbClr val="F2F2F2"/>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ctr" fontAlgn="ctr"/>
                      <a:r>
                        <a:rPr lang="aa-ET" sz="1000" b="1" i="0" u="none" strike="noStrike" dirty="0">
                          <a:solidFill>
                            <a:srgbClr val="000000"/>
                          </a:solidFill>
                          <a:effectLst/>
                          <a:latin typeface="Century Gothic" panose="020B0502020202020204" pitchFamily="34" charset="0"/>
                        </a:rPr>
                        <a:t>3</a:t>
                      </a:r>
                    </a:p>
                  </a:txBody>
                  <a:tcPr marL="4997" marR="4997" marT="4997" marB="0" anchor="ctr">
                    <a:lnL>
                      <a:noFill/>
                    </a:lnL>
                    <a:lnR>
                      <a:noFill/>
                    </a:lnR>
                    <a:lnT w="6350" cap="flat" cmpd="sng" algn="ctr">
                      <a:solidFill>
                        <a:srgbClr val="F2F2F2"/>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ctr" fontAlgn="ctr"/>
                      <a:r>
                        <a:rPr lang="aa-ET" sz="1000" b="1" i="0" u="none" strike="noStrike" dirty="0">
                          <a:solidFill>
                            <a:srgbClr val="000000"/>
                          </a:solidFill>
                          <a:effectLst/>
                          <a:latin typeface="Century Gothic" panose="020B0502020202020204" pitchFamily="34" charset="0"/>
                        </a:rPr>
                        <a:t>4</a:t>
                      </a:r>
                    </a:p>
                  </a:txBody>
                  <a:tcPr marL="4997" marR="4997" marT="4997" marB="0" anchor="ctr">
                    <a:lnL>
                      <a:noFill/>
                    </a:lnL>
                    <a:lnR>
                      <a:noFill/>
                    </a:lnR>
                    <a:lnT w="6350" cap="flat" cmpd="sng" algn="ctr">
                      <a:solidFill>
                        <a:srgbClr val="F2F2F2"/>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ctr" fontAlgn="ctr"/>
                      <a:r>
                        <a:rPr lang="aa-ET" sz="1000" b="1" i="0" u="none" strike="noStrike" dirty="0">
                          <a:solidFill>
                            <a:srgbClr val="000000"/>
                          </a:solidFill>
                          <a:effectLst/>
                          <a:latin typeface="Century Gothic" panose="020B0502020202020204" pitchFamily="34" charset="0"/>
                        </a:rPr>
                        <a:t>1</a:t>
                      </a:r>
                    </a:p>
                  </a:txBody>
                  <a:tcPr marL="4997" marR="4997" marT="4997" marB="0" anchor="ctr">
                    <a:lnL>
                      <a:noFill/>
                    </a:lnL>
                    <a:lnR>
                      <a:noFill/>
                    </a:lnR>
                    <a:lnT w="6350" cap="flat" cmpd="sng" algn="ctr">
                      <a:solidFill>
                        <a:srgbClr val="F2F2F2"/>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ctr" fontAlgn="ctr"/>
                      <a:r>
                        <a:rPr lang="aa-ET" sz="1000" b="1" i="0" u="none" strike="noStrike">
                          <a:solidFill>
                            <a:srgbClr val="000000"/>
                          </a:solidFill>
                          <a:effectLst/>
                          <a:latin typeface="Century Gothic" panose="020B0502020202020204" pitchFamily="34" charset="0"/>
                        </a:rPr>
                        <a:t>2</a:t>
                      </a:r>
                    </a:p>
                  </a:txBody>
                  <a:tcPr marL="4997" marR="4997" marT="4997" marB="0" anchor="ctr">
                    <a:lnL>
                      <a:noFill/>
                    </a:lnL>
                    <a:lnR>
                      <a:noFill/>
                    </a:lnR>
                    <a:lnT w="6350" cap="flat" cmpd="sng" algn="ctr">
                      <a:solidFill>
                        <a:srgbClr val="F2F2F2"/>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ctr" fontAlgn="ctr"/>
                      <a:r>
                        <a:rPr lang="aa-ET" sz="1000" b="1" i="0" u="none" strike="noStrike" dirty="0">
                          <a:solidFill>
                            <a:srgbClr val="000000"/>
                          </a:solidFill>
                          <a:effectLst/>
                          <a:latin typeface="Century Gothic" panose="020B0502020202020204" pitchFamily="34" charset="0"/>
                        </a:rPr>
                        <a:t>3</a:t>
                      </a:r>
                    </a:p>
                  </a:txBody>
                  <a:tcPr marL="4997" marR="4997" marT="4997" marB="0" anchor="ctr">
                    <a:lnL>
                      <a:noFill/>
                    </a:lnL>
                    <a:lnR>
                      <a:noFill/>
                    </a:lnR>
                    <a:lnT w="6350" cap="flat" cmpd="sng" algn="ctr">
                      <a:solidFill>
                        <a:srgbClr val="F2F2F2"/>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ctr" fontAlgn="ctr"/>
                      <a:r>
                        <a:rPr lang="aa-ET" sz="1000" b="1" i="0" u="none" strike="noStrike">
                          <a:solidFill>
                            <a:srgbClr val="000000"/>
                          </a:solidFill>
                          <a:effectLst/>
                          <a:latin typeface="Century Gothic" panose="020B0502020202020204" pitchFamily="34" charset="0"/>
                        </a:rPr>
                        <a:t>4</a:t>
                      </a:r>
                    </a:p>
                  </a:txBody>
                  <a:tcPr marL="4997" marR="4997" marT="4997" marB="0" anchor="ctr">
                    <a:lnL>
                      <a:noFill/>
                    </a:lnL>
                    <a:lnR>
                      <a:noFill/>
                    </a:lnR>
                    <a:lnT w="6350" cap="flat" cmpd="sng" algn="ctr">
                      <a:solidFill>
                        <a:srgbClr val="F2F2F2"/>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ctr" fontAlgn="ctr"/>
                      <a:r>
                        <a:rPr lang="aa-ET" sz="1000" b="1" i="0" u="none" strike="noStrike" dirty="0">
                          <a:solidFill>
                            <a:srgbClr val="000000"/>
                          </a:solidFill>
                          <a:effectLst/>
                          <a:latin typeface="Century Gothic" panose="020B0502020202020204" pitchFamily="34" charset="0"/>
                        </a:rPr>
                        <a:t>1</a:t>
                      </a:r>
                    </a:p>
                  </a:txBody>
                  <a:tcPr marL="4997" marR="4997" marT="4997" marB="0" anchor="ctr">
                    <a:lnL>
                      <a:noFill/>
                    </a:lnL>
                    <a:lnR>
                      <a:noFill/>
                    </a:lnR>
                    <a:lnT w="6350" cap="flat" cmpd="sng" algn="ctr">
                      <a:solidFill>
                        <a:srgbClr val="F2F2F2"/>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ctr" fontAlgn="ctr"/>
                      <a:r>
                        <a:rPr lang="aa-ET" sz="1000" b="1" i="0" u="none" strike="noStrike" dirty="0">
                          <a:solidFill>
                            <a:srgbClr val="000000"/>
                          </a:solidFill>
                          <a:effectLst/>
                          <a:latin typeface="Century Gothic" panose="020B0502020202020204" pitchFamily="34" charset="0"/>
                        </a:rPr>
                        <a:t>2</a:t>
                      </a:r>
                    </a:p>
                  </a:txBody>
                  <a:tcPr marL="4997" marR="4997" marT="4997" marB="0" anchor="ctr">
                    <a:lnL>
                      <a:noFill/>
                    </a:lnL>
                    <a:lnR>
                      <a:noFill/>
                    </a:lnR>
                    <a:lnT w="6350" cap="flat" cmpd="sng" algn="ctr">
                      <a:solidFill>
                        <a:srgbClr val="F2F2F2"/>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ctr" fontAlgn="ctr"/>
                      <a:r>
                        <a:rPr lang="aa-ET" sz="1000" b="1" i="0" u="none" strike="noStrike" dirty="0">
                          <a:solidFill>
                            <a:srgbClr val="000000"/>
                          </a:solidFill>
                          <a:effectLst/>
                          <a:latin typeface="Century Gothic" panose="020B0502020202020204" pitchFamily="34" charset="0"/>
                        </a:rPr>
                        <a:t>3</a:t>
                      </a:r>
                    </a:p>
                  </a:txBody>
                  <a:tcPr marL="4997" marR="4997" marT="4997" marB="0" anchor="ctr">
                    <a:lnL>
                      <a:noFill/>
                    </a:lnL>
                    <a:lnR>
                      <a:noFill/>
                    </a:lnR>
                    <a:lnT w="6350" cap="flat" cmpd="sng" algn="ctr">
                      <a:solidFill>
                        <a:srgbClr val="F2F2F2"/>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ctr" fontAlgn="ctr"/>
                      <a:r>
                        <a:rPr lang="aa-ET" sz="1000" b="1" i="0" u="none" strike="noStrike" dirty="0">
                          <a:solidFill>
                            <a:srgbClr val="000000"/>
                          </a:solidFill>
                          <a:effectLst/>
                          <a:latin typeface="Century Gothic" panose="020B0502020202020204" pitchFamily="34" charset="0"/>
                        </a:rPr>
                        <a:t>4</a:t>
                      </a:r>
                    </a:p>
                  </a:txBody>
                  <a:tcPr marL="4997" marR="4997" marT="4997" marB="0" anchor="ctr">
                    <a:lnL>
                      <a:noFill/>
                    </a:lnL>
                    <a:lnR w="6350" cap="flat" cmpd="sng" algn="ctr">
                      <a:solidFill>
                        <a:srgbClr val="757171"/>
                      </a:solidFill>
                      <a:prstDash val="solid"/>
                      <a:round/>
                      <a:headEnd type="none" w="med" len="med"/>
                      <a:tailEnd type="none" w="med" len="med"/>
                    </a:lnR>
                    <a:lnT w="6350" cap="flat" cmpd="sng" algn="ctr">
                      <a:solidFill>
                        <a:srgbClr val="F2F2F2"/>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extLst>
                  <a:ext uri="{0D108BD9-81ED-4DB2-BD59-A6C34878D82A}">
                    <a16:rowId xmlns:a16="http://schemas.microsoft.com/office/drawing/2014/main" val="3170889681"/>
                  </a:ext>
                </a:extLst>
              </a:tr>
              <a:tr h="270214">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w="6350" cap="flat" cmpd="sng" algn="ctr">
                      <a:solidFill>
                        <a:srgbClr val="C00000"/>
                      </a:solidFill>
                      <a:prstDash val="dot"/>
                      <a:round/>
                      <a:headEnd type="none" w="med" len="med"/>
                      <a:tailEnd type="none" w="med" len="med"/>
                    </a:lnR>
                    <a:lnT>
                      <a:noFill/>
                    </a:lnT>
                    <a:lnB>
                      <a:noFill/>
                    </a:lnB>
                    <a:solidFill>
                      <a:srgbClr val="FFFFFF"/>
                    </a:solidFill>
                  </a:tcPr>
                </a:tc>
                <a:tc rowSpan="2">
                  <a:txBody>
                    <a:bodyPr/>
                    <a:lstStyle/>
                    <a:p>
                      <a:pPr algn="ctr" fontAlgn="ctr"/>
                      <a:r>
                        <a:rPr lang="aa-ET" sz="1000" b="0" i="0" u="none" strike="noStrike" dirty="0">
                          <a:solidFill>
                            <a:srgbClr val="000000"/>
                          </a:solidFill>
                          <a:effectLst/>
                          <a:latin typeface="Century Gothic" panose="020B0502020202020204" pitchFamily="34" charset="0"/>
                        </a:rPr>
                        <a:t>1</a:t>
                      </a:r>
                    </a:p>
                  </a:txBody>
                  <a:tcPr marL="4997"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rowSpan="2">
                  <a:txBody>
                    <a:bodyPr/>
                    <a:lstStyle/>
                    <a:p>
                      <a:pPr algn="l" fontAlgn="ctr"/>
                      <a:r>
                        <a:rPr lang="en-US" sz="900" b="1" i="0" u="none" strike="noStrike" dirty="0">
                          <a:solidFill>
                            <a:srgbClr val="000000"/>
                          </a:solidFill>
                          <a:effectLst/>
                          <a:latin typeface="Century Gothic" panose="020B0502020202020204" pitchFamily="34" charset="0"/>
                        </a:rPr>
                        <a:t>Improve Transparency and Access to Trade-Related Information</a:t>
                      </a:r>
                    </a:p>
                  </a:txBody>
                  <a:tcPr marL="4997"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ctr" fontAlgn="ctr"/>
                      <a:r>
                        <a:rPr lang="aa-ET" sz="900" b="1" i="0" u="none" strike="noStrike" dirty="0">
                          <a:solidFill>
                            <a:srgbClr val="000000"/>
                          </a:solidFill>
                          <a:effectLst/>
                          <a:latin typeface="Century Gothic" panose="020B0502020202020204" pitchFamily="34" charset="0"/>
                        </a:rPr>
                        <a:t>1.1.</a:t>
                      </a:r>
                    </a:p>
                  </a:txBody>
                  <a:tcPr marL="4997"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Increase Availability and Quality Of  Information</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aa-ET" sz="1000" b="1"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aa-ET" sz="1000" b="1"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aa-ET" sz="1000" b="1"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aa-ET" sz="1000" b="1"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1"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1"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1"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1"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1"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1"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1"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1"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1"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aa-ET" sz="1000" b="1"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aa-ET" sz="1000" b="1"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aa-ET" sz="1000" b="1"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aa-ET" sz="1000" b="1"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aa-ET" sz="1000" b="1"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aa-ET" sz="1000" b="1"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aa-ET" sz="1000" b="1"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304754951"/>
                  </a:ext>
                </a:extLst>
              </a:tr>
              <a:tr h="229609">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w="6350" cap="flat" cmpd="sng" algn="ctr">
                      <a:solidFill>
                        <a:srgbClr val="C00000"/>
                      </a:solidFill>
                      <a:prstDash val="dot"/>
                      <a:round/>
                      <a:headEnd type="none" w="med" len="med"/>
                      <a:tailEnd type="none" w="med" len="med"/>
                    </a:lnR>
                    <a:lnT>
                      <a:noFill/>
                    </a:lnT>
                    <a:lnB>
                      <a:noFill/>
                    </a:lnB>
                    <a:solidFill>
                      <a:srgbClr val="FFFFFF"/>
                    </a:solidFill>
                  </a:tcPr>
                </a:tc>
                <a:tc vMerge="1">
                  <a:txBody>
                    <a:bodyPr/>
                    <a:lstStyle/>
                    <a:p>
                      <a:endParaRPr lang="sr-Latn-ME"/>
                    </a:p>
                  </a:txBody>
                  <a:tcPr/>
                </a:tc>
                <a:tc vMerge="1">
                  <a:txBody>
                    <a:bodyPr/>
                    <a:lstStyle/>
                    <a:p>
                      <a:endParaRPr lang="sr-Latn-ME"/>
                    </a:p>
                  </a:txBody>
                  <a:tcPr/>
                </a:tc>
                <a:tc>
                  <a:txBody>
                    <a:bodyPr/>
                    <a:lstStyle/>
                    <a:p>
                      <a:pPr algn="ctr" fontAlgn="ctr"/>
                      <a:r>
                        <a:rPr lang="aa-ET" sz="900" b="1" i="0" u="none" strike="noStrike">
                          <a:solidFill>
                            <a:srgbClr val="000000"/>
                          </a:solidFill>
                          <a:effectLst/>
                          <a:latin typeface="Century Gothic" panose="020B0502020202020204" pitchFamily="34" charset="0"/>
                        </a:rPr>
                        <a:t>1.2.</a:t>
                      </a:r>
                    </a:p>
                  </a:txBody>
                  <a:tcPr marL="4997"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sr-Latn-ME" sz="900" b="0" i="0" u="none" strike="noStrike" dirty="0">
                          <a:solidFill>
                            <a:srgbClr val="000000"/>
                          </a:solidFill>
                          <a:effectLst/>
                          <a:latin typeface="Century Gothic" panose="020B0502020202020204" pitchFamily="34" charset="0"/>
                        </a:rPr>
                        <a:t>Implement Enquiry Point</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804437268"/>
                  </a:ext>
                </a:extLst>
              </a:tr>
              <a:tr h="270214">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w="6350" cap="flat" cmpd="sng" algn="ctr">
                      <a:solidFill>
                        <a:srgbClr val="C00000"/>
                      </a:solidFill>
                      <a:prstDash val="dot"/>
                      <a:round/>
                      <a:headEnd type="none" w="med" len="med"/>
                      <a:tailEnd type="none" w="med" len="med"/>
                    </a:lnR>
                    <a:lnT>
                      <a:noFill/>
                    </a:lnT>
                    <a:lnB>
                      <a:noFill/>
                    </a:lnB>
                    <a:solidFill>
                      <a:srgbClr val="FFFFFF"/>
                    </a:solidFill>
                  </a:tcPr>
                </a:tc>
                <a:tc rowSpan="2">
                  <a:txBody>
                    <a:bodyPr/>
                    <a:lstStyle/>
                    <a:p>
                      <a:pPr algn="ctr" fontAlgn="ctr"/>
                      <a:r>
                        <a:rPr lang="aa-ET" sz="1000" b="0" i="0" u="none" strike="noStrike">
                          <a:solidFill>
                            <a:srgbClr val="000000"/>
                          </a:solidFill>
                          <a:effectLst/>
                          <a:latin typeface="Century Gothic" panose="020B0502020202020204" pitchFamily="34" charset="0"/>
                        </a:rPr>
                        <a:t>2</a:t>
                      </a:r>
                    </a:p>
                  </a:txBody>
                  <a:tcPr marL="4997"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rowSpan="2">
                  <a:txBody>
                    <a:bodyPr/>
                    <a:lstStyle/>
                    <a:p>
                      <a:pPr algn="l" fontAlgn="ctr"/>
                      <a:r>
                        <a:rPr lang="en-US" sz="900" b="1" i="0" u="none" strike="noStrike" dirty="0">
                          <a:solidFill>
                            <a:srgbClr val="000000"/>
                          </a:solidFill>
                          <a:effectLst/>
                          <a:latin typeface="Century Gothic" panose="020B0502020202020204" pitchFamily="34" charset="0"/>
                        </a:rPr>
                        <a:t>Align and Rationalize Procedures, Documents and Fees </a:t>
                      </a:r>
                    </a:p>
                  </a:txBody>
                  <a:tcPr marL="4997"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ctr" fontAlgn="t"/>
                      <a:r>
                        <a:rPr lang="aa-ET" sz="900" b="1" i="0" u="none" strike="noStrike">
                          <a:solidFill>
                            <a:srgbClr val="000000"/>
                          </a:solidFill>
                          <a:effectLst/>
                          <a:latin typeface="Century Gothic" panose="020B0502020202020204" pitchFamily="34" charset="0"/>
                        </a:rPr>
                        <a:t>2.1.</a:t>
                      </a:r>
                    </a:p>
                  </a:txBody>
                  <a:tcPr marL="4997" marR="4997" marT="4997" marB="0">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Simplify and Harmonize Formalities and Documentation Requirements</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Century Gothic" panose="020B0502020202020204" pitchFamily="34" charset="0"/>
                        </a:rPr>
                        <a:t> </a:t>
                      </a:r>
                    </a:p>
                  </a:txBody>
                  <a:tcPr marL="4997" marR="4997" marT="4997" marB="0" anchor="ctr">
                    <a:lnL w="6350" cap="flat" cmpd="sng" algn="ctr">
                      <a:solidFill>
                        <a:srgbClr val="C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aa-ET" sz="1000" b="0" i="0" u="none" strike="noStrike">
                          <a:solidFill>
                            <a:srgbClr val="000000"/>
                          </a:solidFill>
                          <a:effectLst/>
                          <a:latin typeface="Century Gothic" panose="020B0502020202020204" pitchFamily="34" charset="0"/>
                        </a:rPr>
                        <a:t> </a:t>
                      </a:r>
                    </a:p>
                  </a:txBody>
                  <a:tcPr marL="4997"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Century Gothic" panose="020B0502020202020204" pitchFamily="34" charset="0"/>
                        </a:rPr>
                        <a:t> </a:t>
                      </a:r>
                    </a:p>
                  </a:txBody>
                  <a:tcPr marL="4997"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Century Gothic" panose="020B0502020202020204" pitchFamily="34" charset="0"/>
                        </a:rPr>
                        <a:t> </a:t>
                      </a:r>
                    </a:p>
                  </a:txBody>
                  <a:tcPr marL="4997"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Century Gothic" panose="020B0502020202020204" pitchFamily="34" charset="0"/>
                        </a:rPr>
                        <a:t> </a:t>
                      </a:r>
                    </a:p>
                  </a:txBody>
                  <a:tcPr marL="4997"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Century Gothic" panose="020B0502020202020204" pitchFamily="34" charset="0"/>
                        </a:rPr>
                        <a:t> </a:t>
                      </a:r>
                    </a:p>
                  </a:txBody>
                  <a:tcPr marL="4997"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Century Gothic" panose="020B0502020202020204" pitchFamily="34" charset="0"/>
                        </a:rPr>
                        <a:t> </a:t>
                      </a:r>
                    </a:p>
                  </a:txBody>
                  <a:tcPr marL="4997"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Century Gothic" panose="020B0502020202020204" pitchFamily="34" charset="0"/>
                        </a:rPr>
                        <a:t> </a:t>
                      </a:r>
                    </a:p>
                  </a:txBody>
                  <a:tcPr marL="4997"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Century Gothic" panose="020B0502020202020204" pitchFamily="34" charset="0"/>
                        </a:rPr>
                        <a:t> </a:t>
                      </a:r>
                    </a:p>
                  </a:txBody>
                  <a:tcPr marL="4997"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Century Gothic" panose="020B0502020202020204" pitchFamily="34" charset="0"/>
                        </a:rPr>
                        <a:t> </a:t>
                      </a:r>
                    </a:p>
                  </a:txBody>
                  <a:tcPr marL="4997"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Century Gothic" panose="020B0502020202020204" pitchFamily="34" charset="0"/>
                        </a:rPr>
                        <a:t> </a:t>
                      </a:r>
                    </a:p>
                  </a:txBody>
                  <a:tcPr marL="4997"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Century Gothic" panose="020B0502020202020204" pitchFamily="34" charset="0"/>
                        </a:rPr>
                        <a:t> </a:t>
                      </a:r>
                    </a:p>
                  </a:txBody>
                  <a:tcPr marL="4997"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Century Gothic" panose="020B0502020202020204" pitchFamily="34" charset="0"/>
                        </a:rPr>
                        <a:t> </a:t>
                      </a:r>
                    </a:p>
                  </a:txBody>
                  <a:tcPr marL="4997"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Century Gothic" panose="020B0502020202020204" pitchFamily="34" charset="0"/>
                        </a:rPr>
                        <a:t> </a:t>
                      </a:r>
                    </a:p>
                  </a:txBody>
                  <a:tcPr marL="4997"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Century Gothic" panose="020B0502020202020204" pitchFamily="34" charset="0"/>
                        </a:rPr>
                        <a:t> </a:t>
                      </a:r>
                    </a:p>
                  </a:txBody>
                  <a:tcPr marL="4997"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Century Gothic" panose="020B0502020202020204" pitchFamily="34" charset="0"/>
                        </a:rPr>
                        <a:t> </a:t>
                      </a:r>
                    </a:p>
                  </a:txBody>
                  <a:tcPr marL="4997"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Century Gothic" panose="020B0502020202020204" pitchFamily="34" charset="0"/>
                        </a:rPr>
                        <a:t> </a:t>
                      </a:r>
                    </a:p>
                  </a:txBody>
                  <a:tcPr marL="4997"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Century Gothic" panose="020B0502020202020204" pitchFamily="34" charset="0"/>
                        </a:rPr>
                        <a:t> </a:t>
                      </a:r>
                    </a:p>
                  </a:txBody>
                  <a:tcPr marL="4997"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Century Gothic" panose="020B0502020202020204" pitchFamily="34" charset="0"/>
                        </a:rPr>
                        <a:t> </a:t>
                      </a:r>
                    </a:p>
                  </a:txBody>
                  <a:tcPr marL="4997"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Century Gothic" panose="020B0502020202020204" pitchFamily="34" charset="0"/>
                        </a:rPr>
                        <a:t> </a:t>
                      </a:r>
                    </a:p>
                  </a:txBody>
                  <a:tcPr marL="4997"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357452577"/>
                  </a:ext>
                </a:extLst>
              </a:tr>
              <a:tr h="281909">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w="6350" cap="flat" cmpd="sng" algn="ctr">
                      <a:solidFill>
                        <a:srgbClr val="C00000"/>
                      </a:solidFill>
                      <a:prstDash val="dot"/>
                      <a:round/>
                      <a:headEnd type="none" w="med" len="med"/>
                      <a:tailEnd type="none" w="med" len="med"/>
                    </a:lnR>
                    <a:lnT>
                      <a:noFill/>
                    </a:lnT>
                    <a:lnB>
                      <a:noFill/>
                    </a:lnB>
                    <a:solidFill>
                      <a:srgbClr val="FFFFFF"/>
                    </a:solidFill>
                  </a:tcPr>
                </a:tc>
                <a:tc vMerge="1">
                  <a:txBody>
                    <a:bodyPr/>
                    <a:lstStyle/>
                    <a:p>
                      <a:endParaRPr lang="sr-Latn-ME"/>
                    </a:p>
                  </a:txBody>
                  <a:tcPr/>
                </a:tc>
                <a:tc vMerge="1">
                  <a:txBody>
                    <a:bodyPr/>
                    <a:lstStyle/>
                    <a:p>
                      <a:endParaRPr lang="sr-Latn-ME"/>
                    </a:p>
                  </a:txBody>
                  <a:tcPr/>
                </a:tc>
                <a:tc>
                  <a:txBody>
                    <a:bodyPr/>
                    <a:lstStyle/>
                    <a:p>
                      <a:pPr algn="ctr" fontAlgn="t"/>
                      <a:r>
                        <a:rPr lang="aa-ET" sz="900" b="1" i="0" u="none" strike="noStrike">
                          <a:solidFill>
                            <a:srgbClr val="000000"/>
                          </a:solidFill>
                          <a:effectLst/>
                          <a:latin typeface="Century Gothic" panose="020B0502020202020204" pitchFamily="34" charset="0"/>
                        </a:rPr>
                        <a:t>2.2.</a:t>
                      </a:r>
                    </a:p>
                  </a:txBody>
                  <a:tcPr marL="4997" marR="4997" marT="4997" marB="0">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Regular Review of Number/Diversity of Fees and Charges</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extLst>
                  <a:ext uri="{0D108BD9-81ED-4DB2-BD59-A6C34878D82A}">
                    <a16:rowId xmlns:a16="http://schemas.microsoft.com/office/drawing/2014/main" val="1604934167"/>
                  </a:ext>
                </a:extLst>
              </a:tr>
              <a:tr h="242366">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w="6350" cap="flat" cmpd="sng" algn="ctr">
                      <a:solidFill>
                        <a:srgbClr val="C00000"/>
                      </a:solidFill>
                      <a:prstDash val="dot"/>
                      <a:round/>
                      <a:headEnd type="none" w="med" len="med"/>
                      <a:tailEnd type="none" w="med" len="med"/>
                    </a:lnR>
                    <a:lnT>
                      <a:noFill/>
                    </a:lnT>
                    <a:lnB>
                      <a:noFill/>
                    </a:lnB>
                    <a:solidFill>
                      <a:srgbClr val="FFFFFF"/>
                    </a:solidFill>
                  </a:tcPr>
                </a:tc>
                <a:tc rowSpan="5">
                  <a:txBody>
                    <a:bodyPr/>
                    <a:lstStyle/>
                    <a:p>
                      <a:pPr algn="ctr" fontAlgn="ctr"/>
                      <a:r>
                        <a:rPr lang="aa-ET" sz="1000" b="0" i="0" u="none" strike="noStrike">
                          <a:solidFill>
                            <a:srgbClr val="000000"/>
                          </a:solidFill>
                          <a:effectLst/>
                          <a:latin typeface="Century Gothic" panose="020B0502020202020204" pitchFamily="34" charset="0"/>
                        </a:rPr>
                        <a:t>3</a:t>
                      </a:r>
                    </a:p>
                  </a:txBody>
                  <a:tcPr marL="4997"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rowSpan="5">
                  <a:txBody>
                    <a:bodyPr/>
                    <a:lstStyle/>
                    <a:p>
                      <a:pPr algn="l" fontAlgn="ctr"/>
                      <a:r>
                        <a:rPr lang="en-US" sz="900" b="1" i="0" u="none" strike="noStrike" dirty="0">
                          <a:solidFill>
                            <a:srgbClr val="000000"/>
                          </a:solidFill>
                          <a:effectLst/>
                          <a:latin typeface="Century Gothic" panose="020B0502020202020204" pitchFamily="34" charset="0"/>
                        </a:rPr>
                        <a:t>Implement Simplified and Expedited Declaration and Goods Release Processes</a:t>
                      </a:r>
                    </a:p>
                  </a:txBody>
                  <a:tcPr marL="4997"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ctr" fontAlgn="t"/>
                      <a:r>
                        <a:rPr lang="aa-ET" sz="900" b="1" i="0" u="none" strike="noStrike">
                          <a:solidFill>
                            <a:srgbClr val="000000"/>
                          </a:solidFill>
                          <a:effectLst/>
                          <a:latin typeface="Century Gothic" panose="020B0502020202020204" pitchFamily="34" charset="0"/>
                        </a:rPr>
                        <a:t>3.1.</a:t>
                      </a:r>
                    </a:p>
                  </a:txBody>
                  <a:tcPr marL="4997" marR="4997" marT="4997" marB="0">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Implement Regular Time Release Study</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448396058"/>
                  </a:ext>
                </a:extLst>
              </a:tr>
              <a:tr h="242366">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w="6350" cap="flat" cmpd="sng" algn="ctr">
                      <a:solidFill>
                        <a:srgbClr val="C00000"/>
                      </a:solidFill>
                      <a:prstDash val="dot"/>
                      <a:round/>
                      <a:headEnd type="none" w="med" len="med"/>
                      <a:tailEnd type="none" w="med" len="med"/>
                    </a:lnR>
                    <a:lnT>
                      <a:noFill/>
                    </a:lnT>
                    <a:lnB>
                      <a:noFill/>
                    </a:lnB>
                    <a:solidFill>
                      <a:srgbClr val="FFFFFF"/>
                    </a:solidFill>
                  </a:tcPr>
                </a:tc>
                <a:tc vMerge="1">
                  <a:txBody>
                    <a:bodyPr/>
                    <a:lstStyle/>
                    <a:p>
                      <a:endParaRPr lang="sr-Latn-ME"/>
                    </a:p>
                  </a:txBody>
                  <a:tcPr/>
                </a:tc>
                <a:tc vMerge="1">
                  <a:txBody>
                    <a:bodyPr/>
                    <a:lstStyle/>
                    <a:p>
                      <a:endParaRPr lang="sr-Latn-ME"/>
                    </a:p>
                  </a:txBody>
                  <a:tcPr/>
                </a:tc>
                <a:tc>
                  <a:txBody>
                    <a:bodyPr/>
                    <a:lstStyle/>
                    <a:p>
                      <a:pPr algn="ctr" fontAlgn="t"/>
                      <a:r>
                        <a:rPr lang="aa-ET" sz="900" b="1" i="0" u="none" strike="noStrike">
                          <a:solidFill>
                            <a:srgbClr val="000000"/>
                          </a:solidFill>
                          <a:effectLst/>
                          <a:latin typeface="Century Gothic" panose="020B0502020202020204" pitchFamily="34" charset="0"/>
                        </a:rPr>
                        <a:t>3.2.</a:t>
                      </a:r>
                    </a:p>
                  </a:txBody>
                  <a:tcPr marL="4997" marR="4997" marT="4997" marB="0">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Expand Use of Simplified Procedures</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48910568"/>
                  </a:ext>
                </a:extLst>
              </a:tr>
              <a:tr h="242366">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w="6350" cap="flat" cmpd="sng" algn="ctr">
                      <a:solidFill>
                        <a:srgbClr val="C00000"/>
                      </a:solidFill>
                      <a:prstDash val="dot"/>
                      <a:round/>
                      <a:headEnd type="none" w="med" len="med"/>
                      <a:tailEnd type="none" w="med" len="med"/>
                    </a:lnR>
                    <a:lnT>
                      <a:noFill/>
                    </a:lnT>
                    <a:lnB>
                      <a:noFill/>
                    </a:lnB>
                    <a:solidFill>
                      <a:srgbClr val="FFFFFF"/>
                    </a:solidFill>
                  </a:tcPr>
                </a:tc>
                <a:tc vMerge="1">
                  <a:txBody>
                    <a:bodyPr/>
                    <a:lstStyle/>
                    <a:p>
                      <a:endParaRPr lang="sr-Latn-ME"/>
                    </a:p>
                  </a:txBody>
                  <a:tcPr/>
                </a:tc>
                <a:tc vMerge="1">
                  <a:txBody>
                    <a:bodyPr/>
                    <a:lstStyle/>
                    <a:p>
                      <a:endParaRPr lang="sr-Latn-ME"/>
                    </a:p>
                  </a:txBody>
                  <a:tcPr/>
                </a:tc>
                <a:tc>
                  <a:txBody>
                    <a:bodyPr/>
                    <a:lstStyle/>
                    <a:p>
                      <a:pPr algn="ctr" fontAlgn="t"/>
                      <a:r>
                        <a:rPr lang="aa-ET" sz="900" b="1" i="0" u="none" strike="noStrike" dirty="0">
                          <a:solidFill>
                            <a:srgbClr val="000000"/>
                          </a:solidFill>
                          <a:effectLst/>
                          <a:latin typeface="Century Gothic" panose="020B0502020202020204" pitchFamily="34" charset="0"/>
                        </a:rPr>
                        <a:t>3.3.</a:t>
                      </a:r>
                    </a:p>
                  </a:txBody>
                  <a:tcPr marL="4997" marR="4997" marT="4997" marB="0">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Full implementation of  the </a:t>
                      </a:r>
                      <a:r>
                        <a:rPr lang="en-US" sz="900" b="0" i="0" u="none" strike="noStrike" dirty="0" err="1">
                          <a:solidFill>
                            <a:srgbClr val="000000"/>
                          </a:solidFill>
                          <a:effectLst/>
                          <a:latin typeface="Century Gothic" panose="020B0502020202020204" pitchFamily="34" charset="0"/>
                        </a:rPr>
                        <a:t>AEO</a:t>
                      </a:r>
                      <a:r>
                        <a:rPr lang="en-US" sz="900" b="0" i="0" u="none" strike="noStrike" dirty="0">
                          <a:solidFill>
                            <a:srgbClr val="000000"/>
                          </a:solidFill>
                          <a:effectLst/>
                          <a:latin typeface="Century Gothic" panose="020B0502020202020204" pitchFamily="34" charset="0"/>
                        </a:rPr>
                        <a:t> Program</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21637701"/>
                  </a:ext>
                </a:extLst>
              </a:tr>
              <a:tr h="242366">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w="6350" cap="flat" cmpd="sng" algn="ctr">
                      <a:solidFill>
                        <a:srgbClr val="C00000"/>
                      </a:solidFill>
                      <a:prstDash val="dot"/>
                      <a:round/>
                      <a:headEnd type="none" w="med" len="med"/>
                      <a:tailEnd type="none" w="med" len="med"/>
                    </a:lnR>
                    <a:lnT>
                      <a:noFill/>
                    </a:lnT>
                    <a:lnB>
                      <a:noFill/>
                    </a:lnB>
                    <a:solidFill>
                      <a:srgbClr val="FFFFFF"/>
                    </a:solidFill>
                  </a:tcPr>
                </a:tc>
                <a:tc vMerge="1">
                  <a:txBody>
                    <a:bodyPr/>
                    <a:lstStyle/>
                    <a:p>
                      <a:endParaRPr lang="sr-Latn-ME"/>
                    </a:p>
                  </a:txBody>
                  <a:tcPr/>
                </a:tc>
                <a:tc vMerge="1">
                  <a:txBody>
                    <a:bodyPr/>
                    <a:lstStyle/>
                    <a:p>
                      <a:endParaRPr lang="sr-Latn-ME"/>
                    </a:p>
                  </a:txBody>
                  <a:tcPr/>
                </a:tc>
                <a:tc>
                  <a:txBody>
                    <a:bodyPr/>
                    <a:lstStyle/>
                    <a:p>
                      <a:pPr algn="ctr" fontAlgn="t"/>
                      <a:r>
                        <a:rPr lang="aa-ET" sz="900" b="1" i="0" u="none" strike="noStrike" dirty="0">
                          <a:solidFill>
                            <a:srgbClr val="000000"/>
                          </a:solidFill>
                          <a:effectLst/>
                          <a:latin typeface="Century Gothic" panose="020B0502020202020204" pitchFamily="34" charset="0"/>
                        </a:rPr>
                        <a:t>3.4.</a:t>
                      </a:r>
                    </a:p>
                  </a:txBody>
                  <a:tcPr marL="4997" marR="4997" marT="4997" marB="0">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sr-Latn-ME" sz="900" b="0" i="0" u="none" strike="noStrike" dirty="0">
                          <a:solidFill>
                            <a:srgbClr val="000000"/>
                          </a:solidFill>
                          <a:effectLst/>
                          <a:latin typeface="Century Gothic" panose="020B0502020202020204" pitchFamily="34" charset="0"/>
                        </a:rPr>
                        <a:t>Implement Pre-Arrival Processing Procedures</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375513821"/>
                  </a:ext>
                </a:extLst>
              </a:tr>
              <a:tr h="270214">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w="6350" cap="flat" cmpd="sng" algn="ctr">
                      <a:solidFill>
                        <a:srgbClr val="C00000"/>
                      </a:solidFill>
                      <a:prstDash val="dot"/>
                      <a:round/>
                      <a:headEnd type="none" w="med" len="med"/>
                      <a:tailEnd type="none" w="med" len="med"/>
                    </a:lnR>
                    <a:lnT>
                      <a:noFill/>
                    </a:lnT>
                    <a:lnB>
                      <a:noFill/>
                    </a:lnB>
                    <a:solidFill>
                      <a:srgbClr val="FFFFFF"/>
                    </a:solidFill>
                  </a:tcPr>
                </a:tc>
                <a:tc vMerge="1">
                  <a:txBody>
                    <a:bodyPr/>
                    <a:lstStyle/>
                    <a:p>
                      <a:endParaRPr lang="sr-Latn-ME"/>
                    </a:p>
                  </a:txBody>
                  <a:tcPr/>
                </a:tc>
                <a:tc vMerge="1">
                  <a:txBody>
                    <a:bodyPr/>
                    <a:lstStyle/>
                    <a:p>
                      <a:endParaRPr lang="sr-Latn-ME"/>
                    </a:p>
                  </a:txBody>
                  <a:tcPr/>
                </a:tc>
                <a:tc>
                  <a:txBody>
                    <a:bodyPr/>
                    <a:lstStyle/>
                    <a:p>
                      <a:pPr algn="ctr" fontAlgn="t"/>
                      <a:r>
                        <a:rPr lang="aa-ET" sz="900" b="1" i="0" u="none" strike="noStrike">
                          <a:solidFill>
                            <a:srgbClr val="000000"/>
                          </a:solidFill>
                          <a:effectLst/>
                          <a:latin typeface="Century Gothic" panose="020B0502020202020204" pitchFamily="34" charset="0"/>
                        </a:rPr>
                        <a:t>3.5.</a:t>
                      </a:r>
                    </a:p>
                  </a:txBody>
                  <a:tcPr marL="4997" marR="4997" marT="4997" marB="0">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Expedite Control and Release of Perishable Goods</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362458331"/>
                  </a:ext>
                </a:extLst>
              </a:tr>
              <a:tr h="363548">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w="6350" cap="flat" cmpd="sng" algn="ctr">
                      <a:solidFill>
                        <a:srgbClr val="C00000"/>
                      </a:solidFill>
                      <a:prstDash val="dot"/>
                      <a:round/>
                      <a:headEnd type="none" w="med" len="med"/>
                      <a:tailEnd type="none" w="med" len="med"/>
                    </a:lnR>
                    <a:lnT>
                      <a:noFill/>
                    </a:lnT>
                    <a:lnB>
                      <a:noFill/>
                    </a:lnB>
                    <a:solidFill>
                      <a:srgbClr val="FFFFFF"/>
                    </a:solidFill>
                  </a:tcPr>
                </a:tc>
                <a:tc rowSpan="4">
                  <a:txBody>
                    <a:bodyPr/>
                    <a:lstStyle/>
                    <a:p>
                      <a:pPr algn="ctr" fontAlgn="ctr"/>
                      <a:r>
                        <a:rPr lang="aa-ET" sz="1000" b="0" i="0" u="none" strike="noStrike">
                          <a:solidFill>
                            <a:srgbClr val="000000"/>
                          </a:solidFill>
                          <a:effectLst/>
                          <a:latin typeface="Century Gothic" panose="020B0502020202020204" pitchFamily="34" charset="0"/>
                        </a:rPr>
                        <a:t>4</a:t>
                      </a:r>
                    </a:p>
                  </a:txBody>
                  <a:tcPr marL="4997"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rowSpan="4">
                  <a:txBody>
                    <a:bodyPr/>
                    <a:lstStyle/>
                    <a:p>
                      <a:pPr algn="l" fontAlgn="ctr"/>
                      <a:r>
                        <a:rPr lang="en-US" sz="900" b="1" i="0" u="none" strike="noStrike">
                          <a:solidFill>
                            <a:srgbClr val="000000"/>
                          </a:solidFill>
                          <a:effectLst/>
                          <a:latin typeface="Century Gothic" panose="020B0502020202020204" pitchFamily="34" charset="0"/>
                        </a:rPr>
                        <a:t>Strengthen Cooperation and Enhance the Effectiveness of Border Authorities’ Controls</a:t>
                      </a:r>
                    </a:p>
                  </a:txBody>
                  <a:tcPr marL="4997"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ctr" fontAlgn="t"/>
                      <a:r>
                        <a:rPr lang="aa-ET" sz="900" b="1" i="0" u="none" strike="noStrike">
                          <a:solidFill>
                            <a:srgbClr val="000000"/>
                          </a:solidFill>
                          <a:effectLst/>
                          <a:latin typeface="Century Gothic" panose="020B0502020202020204" pitchFamily="34" charset="0"/>
                        </a:rPr>
                        <a:t>4.1.</a:t>
                      </a:r>
                    </a:p>
                  </a:txBody>
                  <a:tcPr marL="4997" marR="4997" marT="4997" marB="0">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Food Safety Authority Implementation of Risk Management System</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684270907"/>
                  </a:ext>
                </a:extLst>
              </a:tr>
              <a:tr h="242366">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w="6350" cap="flat" cmpd="sng" algn="ctr">
                      <a:solidFill>
                        <a:srgbClr val="C00000"/>
                      </a:solidFill>
                      <a:prstDash val="dot"/>
                      <a:round/>
                      <a:headEnd type="none" w="med" len="med"/>
                      <a:tailEnd type="none" w="med" len="med"/>
                    </a:lnR>
                    <a:lnT>
                      <a:noFill/>
                    </a:lnT>
                    <a:lnB>
                      <a:noFill/>
                    </a:lnB>
                    <a:solidFill>
                      <a:srgbClr val="FFFFFF"/>
                    </a:solidFill>
                  </a:tcPr>
                </a:tc>
                <a:tc vMerge="1">
                  <a:txBody>
                    <a:bodyPr/>
                    <a:lstStyle/>
                    <a:p>
                      <a:endParaRPr lang="sr-Latn-ME"/>
                    </a:p>
                  </a:txBody>
                  <a:tcPr/>
                </a:tc>
                <a:tc vMerge="1">
                  <a:txBody>
                    <a:bodyPr/>
                    <a:lstStyle/>
                    <a:p>
                      <a:endParaRPr lang="sr-Latn-ME"/>
                    </a:p>
                  </a:txBody>
                  <a:tcPr/>
                </a:tc>
                <a:tc>
                  <a:txBody>
                    <a:bodyPr/>
                    <a:lstStyle/>
                    <a:p>
                      <a:pPr algn="ctr" fontAlgn="t"/>
                      <a:r>
                        <a:rPr lang="aa-ET" sz="900" b="1" i="0" u="none" strike="noStrike">
                          <a:solidFill>
                            <a:srgbClr val="000000"/>
                          </a:solidFill>
                          <a:effectLst/>
                          <a:latin typeface="Century Gothic" panose="020B0502020202020204" pitchFamily="34" charset="0"/>
                        </a:rPr>
                        <a:t>4.2.</a:t>
                      </a:r>
                    </a:p>
                  </a:txBody>
                  <a:tcPr marL="4997" marR="4997" marT="4997" marB="0">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Improve Customs Risk Management System</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543956186"/>
                  </a:ext>
                </a:extLst>
              </a:tr>
              <a:tr h="242366">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w="6350" cap="flat" cmpd="sng" algn="ctr">
                      <a:solidFill>
                        <a:srgbClr val="C00000"/>
                      </a:solidFill>
                      <a:prstDash val="dot"/>
                      <a:round/>
                      <a:headEnd type="none" w="med" len="med"/>
                      <a:tailEnd type="none" w="med" len="med"/>
                    </a:lnR>
                    <a:lnT>
                      <a:noFill/>
                    </a:lnT>
                    <a:lnB>
                      <a:noFill/>
                    </a:lnB>
                    <a:solidFill>
                      <a:srgbClr val="FFFFFF"/>
                    </a:solidFill>
                  </a:tcPr>
                </a:tc>
                <a:tc vMerge="1">
                  <a:txBody>
                    <a:bodyPr/>
                    <a:lstStyle/>
                    <a:p>
                      <a:endParaRPr lang="sr-Latn-ME"/>
                    </a:p>
                  </a:txBody>
                  <a:tcPr/>
                </a:tc>
                <a:tc vMerge="1">
                  <a:txBody>
                    <a:bodyPr/>
                    <a:lstStyle/>
                    <a:p>
                      <a:endParaRPr lang="sr-Latn-ME"/>
                    </a:p>
                  </a:txBody>
                  <a:tcPr/>
                </a:tc>
                <a:tc>
                  <a:txBody>
                    <a:bodyPr/>
                    <a:lstStyle/>
                    <a:p>
                      <a:pPr algn="ctr" fontAlgn="t"/>
                      <a:r>
                        <a:rPr lang="aa-ET" sz="900" b="1" i="0" u="none" strike="noStrike">
                          <a:solidFill>
                            <a:srgbClr val="000000"/>
                          </a:solidFill>
                          <a:effectLst/>
                          <a:latin typeface="Century Gothic" panose="020B0502020202020204" pitchFamily="34" charset="0"/>
                        </a:rPr>
                        <a:t>4.3.</a:t>
                      </a:r>
                    </a:p>
                  </a:txBody>
                  <a:tcPr marL="4997" marR="4997" marT="4997" marB="0">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sr-Latn-ME" sz="900" b="0" i="0" u="none" strike="noStrike" dirty="0">
                          <a:solidFill>
                            <a:srgbClr val="000000"/>
                          </a:solidFill>
                          <a:effectLst/>
                          <a:latin typeface="Century Gothic" panose="020B0502020202020204" pitchFamily="34" charset="0"/>
                        </a:rPr>
                        <a:t>Expand Customs Post-Clearance Audit</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extLst>
                  <a:ext uri="{0D108BD9-81ED-4DB2-BD59-A6C34878D82A}">
                    <a16:rowId xmlns:a16="http://schemas.microsoft.com/office/drawing/2014/main" val="1186977974"/>
                  </a:ext>
                </a:extLst>
              </a:tr>
              <a:tr h="242366">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w="6350" cap="flat" cmpd="sng" algn="ctr">
                      <a:solidFill>
                        <a:srgbClr val="C00000"/>
                      </a:solidFill>
                      <a:prstDash val="dot"/>
                      <a:round/>
                      <a:headEnd type="none" w="med" len="med"/>
                      <a:tailEnd type="none" w="med" len="med"/>
                    </a:lnR>
                    <a:lnT>
                      <a:noFill/>
                    </a:lnT>
                    <a:lnB>
                      <a:noFill/>
                    </a:lnB>
                    <a:solidFill>
                      <a:srgbClr val="FFFFFF"/>
                    </a:solidFill>
                  </a:tcPr>
                </a:tc>
                <a:tc vMerge="1">
                  <a:txBody>
                    <a:bodyPr/>
                    <a:lstStyle/>
                    <a:p>
                      <a:endParaRPr lang="sr-Latn-ME"/>
                    </a:p>
                  </a:txBody>
                  <a:tcPr/>
                </a:tc>
                <a:tc vMerge="1">
                  <a:txBody>
                    <a:bodyPr/>
                    <a:lstStyle/>
                    <a:p>
                      <a:endParaRPr lang="sr-Latn-ME"/>
                    </a:p>
                  </a:txBody>
                  <a:tcPr/>
                </a:tc>
                <a:tc>
                  <a:txBody>
                    <a:bodyPr/>
                    <a:lstStyle/>
                    <a:p>
                      <a:pPr algn="ctr" fontAlgn="t"/>
                      <a:r>
                        <a:rPr lang="aa-ET" sz="900" b="1" i="0" u="none" strike="noStrike">
                          <a:solidFill>
                            <a:srgbClr val="000000"/>
                          </a:solidFill>
                          <a:effectLst/>
                          <a:latin typeface="Century Gothic" panose="020B0502020202020204" pitchFamily="34" charset="0"/>
                        </a:rPr>
                        <a:t>4.4.</a:t>
                      </a:r>
                    </a:p>
                  </a:txBody>
                  <a:tcPr marL="4997" marR="4997" marT="4997" marB="0">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sr-Latn-ME" sz="900" b="0" i="0" u="none" strike="noStrike" dirty="0">
                          <a:solidFill>
                            <a:srgbClr val="000000"/>
                          </a:solidFill>
                          <a:effectLst/>
                          <a:latin typeface="Century Gothic" panose="020B0502020202020204" pitchFamily="34" charset="0"/>
                        </a:rPr>
                        <a:t>Coordinate Border Authorities Activities</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55948637"/>
                  </a:ext>
                </a:extLst>
              </a:tr>
              <a:tr h="270214">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w="6350" cap="flat" cmpd="sng" algn="ctr">
                      <a:solidFill>
                        <a:srgbClr val="C00000"/>
                      </a:solidFill>
                      <a:prstDash val="dot"/>
                      <a:round/>
                      <a:headEnd type="none" w="med" len="med"/>
                      <a:tailEnd type="none" w="med" len="med"/>
                    </a:lnR>
                    <a:lnT>
                      <a:noFill/>
                    </a:lnT>
                    <a:lnB>
                      <a:noFill/>
                    </a:lnB>
                    <a:solidFill>
                      <a:srgbClr val="FFFFFF"/>
                    </a:solidFill>
                  </a:tcPr>
                </a:tc>
                <a:tc rowSpan="4">
                  <a:txBody>
                    <a:bodyPr/>
                    <a:lstStyle/>
                    <a:p>
                      <a:pPr algn="ctr" fontAlgn="ctr"/>
                      <a:r>
                        <a:rPr lang="aa-ET" sz="1000" b="0" i="0" u="none" strike="noStrike">
                          <a:solidFill>
                            <a:srgbClr val="000000"/>
                          </a:solidFill>
                          <a:effectLst/>
                          <a:latin typeface="Century Gothic" panose="020B0502020202020204" pitchFamily="34" charset="0"/>
                        </a:rPr>
                        <a:t>5</a:t>
                      </a:r>
                    </a:p>
                  </a:txBody>
                  <a:tcPr marL="4997"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rowSpan="4">
                  <a:txBody>
                    <a:bodyPr/>
                    <a:lstStyle/>
                    <a:p>
                      <a:pPr algn="l" fontAlgn="ctr"/>
                      <a:r>
                        <a:rPr lang="en-US" sz="900" b="1" i="0" u="none" strike="noStrike">
                          <a:solidFill>
                            <a:srgbClr val="000000"/>
                          </a:solidFill>
                          <a:effectLst/>
                          <a:latin typeface="Century Gothic" panose="020B0502020202020204" pitchFamily="34" charset="0"/>
                        </a:rPr>
                        <a:t>Expand Automated Processing and Electronic Data Exchange</a:t>
                      </a:r>
                    </a:p>
                  </a:txBody>
                  <a:tcPr marL="4997"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ctr" fontAlgn="t"/>
                      <a:r>
                        <a:rPr lang="aa-ET" sz="900" b="1" i="0" u="none" strike="noStrike">
                          <a:solidFill>
                            <a:srgbClr val="000000"/>
                          </a:solidFill>
                          <a:effectLst/>
                          <a:latin typeface="Century Gothic" panose="020B0502020202020204" pitchFamily="34" charset="0"/>
                        </a:rPr>
                        <a:t>5.1.</a:t>
                      </a:r>
                    </a:p>
                  </a:txBody>
                  <a:tcPr marL="4997" marR="4997" marT="4997" marB="0">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Implement Fully Electronic Submission of Customs Documents</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extLst>
                  <a:ext uri="{0D108BD9-81ED-4DB2-BD59-A6C34878D82A}">
                    <a16:rowId xmlns:a16="http://schemas.microsoft.com/office/drawing/2014/main" val="2722323374"/>
                  </a:ext>
                </a:extLst>
              </a:tr>
              <a:tr h="270214">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w="6350" cap="flat" cmpd="sng" algn="ctr">
                      <a:solidFill>
                        <a:srgbClr val="C00000"/>
                      </a:solidFill>
                      <a:prstDash val="dot"/>
                      <a:round/>
                      <a:headEnd type="none" w="med" len="med"/>
                      <a:tailEnd type="none" w="med" len="med"/>
                    </a:lnR>
                    <a:lnT>
                      <a:noFill/>
                    </a:lnT>
                    <a:lnB>
                      <a:noFill/>
                    </a:lnB>
                    <a:solidFill>
                      <a:srgbClr val="FFFFFF"/>
                    </a:solidFill>
                  </a:tcPr>
                </a:tc>
                <a:tc vMerge="1">
                  <a:txBody>
                    <a:bodyPr/>
                    <a:lstStyle/>
                    <a:p>
                      <a:endParaRPr lang="sr-Latn-ME"/>
                    </a:p>
                  </a:txBody>
                  <a:tcPr/>
                </a:tc>
                <a:tc vMerge="1">
                  <a:txBody>
                    <a:bodyPr/>
                    <a:lstStyle/>
                    <a:p>
                      <a:endParaRPr lang="sr-Latn-ME"/>
                    </a:p>
                  </a:txBody>
                  <a:tcPr/>
                </a:tc>
                <a:tc>
                  <a:txBody>
                    <a:bodyPr/>
                    <a:lstStyle/>
                    <a:p>
                      <a:pPr algn="ctr" fontAlgn="t"/>
                      <a:r>
                        <a:rPr lang="aa-ET" sz="900" b="1" i="0" u="none" strike="noStrike">
                          <a:solidFill>
                            <a:srgbClr val="000000"/>
                          </a:solidFill>
                          <a:effectLst/>
                          <a:latin typeface="Century Gothic" panose="020B0502020202020204" pitchFamily="34" charset="0"/>
                        </a:rPr>
                        <a:t>5.2.</a:t>
                      </a:r>
                    </a:p>
                  </a:txBody>
                  <a:tcPr marL="4997" marR="4997" marT="4997" marB="0">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Implement </a:t>
                      </a:r>
                      <a:r>
                        <a:rPr lang="en-US" sz="900" b="0" i="0" u="none" strike="noStrike" dirty="0" err="1">
                          <a:solidFill>
                            <a:srgbClr val="000000"/>
                          </a:solidFill>
                          <a:effectLst/>
                          <a:latin typeface="Century Gothic" panose="020B0502020202020204" pitchFamily="34" charset="0"/>
                        </a:rPr>
                        <a:t>NCTS</a:t>
                      </a:r>
                      <a:r>
                        <a:rPr lang="en-US" sz="900" b="0" i="0" u="none" strike="noStrike" dirty="0">
                          <a:solidFill>
                            <a:srgbClr val="000000"/>
                          </a:solidFill>
                          <a:effectLst/>
                          <a:latin typeface="Century Gothic" panose="020B0502020202020204" pitchFamily="34" charset="0"/>
                        </a:rPr>
                        <a:t> and Common Transit Convention</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extLst>
                  <a:ext uri="{0D108BD9-81ED-4DB2-BD59-A6C34878D82A}">
                    <a16:rowId xmlns:a16="http://schemas.microsoft.com/office/drawing/2014/main" val="847484700"/>
                  </a:ext>
                </a:extLst>
              </a:tr>
              <a:tr h="402905">
                <a:tc>
                  <a:txBody>
                    <a:bodyPr/>
                    <a:lstStyle/>
                    <a:p>
                      <a:pPr algn="l" fontAlgn="b"/>
                      <a:r>
                        <a:rPr lang="aa-ET" sz="600" b="0" i="0" u="none" strike="noStrike">
                          <a:solidFill>
                            <a:srgbClr val="000000"/>
                          </a:solidFill>
                          <a:effectLst/>
                          <a:latin typeface="Century Gothic" panose="020B0502020202020204" pitchFamily="34" charset="0"/>
                        </a:rPr>
                        <a:t> </a:t>
                      </a:r>
                    </a:p>
                  </a:txBody>
                  <a:tcPr marL="4997" marR="4997" marT="4997" marB="0" anchor="b">
                    <a:lnL>
                      <a:noFill/>
                    </a:lnL>
                    <a:lnR w="6350" cap="flat" cmpd="sng" algn="ctr">
                      <a:solidFill>
                        <a:srgbClr val="C00000"/>
                      </a:solidFill>
                      <a:prstDash val="dot"/>
                      <a:round/>
                      <a:headEnd type="none" w="med" len="med"/>
                      <a:tailEnd type="none" w="med" len="med"/>
                    </a:lnR>
                    <a:lnT>
                      <a:noFill/>
                    </a:lnT>
                    <a:lnB>
                      <a:noFill/>
                    </a:lnB>
                    <a:solidFill>
                      <a:srgbClr val="FFFFFF"/>
                    </a:solidFill>
                  </a:tcPr>
                </a:tc>
                <a:tc vMerge="1">
                  <a:txBody>
                    <a:bodyPr/>
                    <a:lstStyle/>
                    <a:p>
                      <a:endParaRPr lang="sr-Latn-ME"/>
                    </a:p>
                  </a:txBody>
                  <a:tcPr/>
                </a:tc>
                <a:tc vMerge="1">
                  <a:txBody>
                    <a:bodyPr/>
                    <a:lstStyle/>
                    <a:p>
                      <a:endParaRPr lang="sr-Latn-ME"/>
                    </a:p>
                  </a:txBody>
                  <a:tcPr/>
                </a:tc>
                <a:tc>
                  <a:txBody>
                    <a:bodyPr/>
                    <a:lstStyle/>
                    <a:p>
                      <a:pPr algn="ctr" fontAlgn="t"/>
                      <a:r>
                        <a:rPr lang="aa-ET" sz="900" b="1" i="0" u="none" strike="noStrike">
                          <a:solidFill>
                            <a:srgbClr val="000000"/>
                          </a:solidFill>
                          <a:effectLst/>
                          <a:latin typeface="Century Gothic" panose="020B0502020202020204" pitchFamily="34" charset="0"/>
                        </a:rPr>
                        <a:t>5.3.</a:t>
                      </a:r>
                    </a:p>
                  </a:txBody>
                  <a:tcPr marL="4997" marR="4997" marT="4997" marB="0">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Implement an Automated System for Food Safety Authority’s Processing and Control of Imports </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0000"/>
                    </a:solidFill>
                  </a:tcPr>
                </a:tc>
                <a:extLst>
                  <a:ext uri="{0D108BD9-81ED-4DB2-BD59-A6C34878D82A}">
                    <a16:rowId xmlns:a16="http://schemas.microsoft.com/office/drawing/2014/main" val="2719892281"/>
                  </a:ext>
                </a:extLst>
              </a:tr>
              <a:tr h="242366">
                <a:tc>
                  <a:txBody>
                    <a:bodyPr/>
                    <a:lstStyle/>
                    <a:p>
                      <a:pPr algn="l" fontAlgn="ctr"/>
                      <a:r>
                        <a:rPr lang="aa-ET" sz="600" b="0" i="0" u="none" strike="noStrike">
                          <a:solidFill>
                            <a:srgbClr val="000000"/>
                          </a:solidFill>
                          <a:effectLst/>
                          <a:latin typeface="Century Gothic" panose="020B0502020202020204" pitchFamily="34" charset="0"/>
                        </a:rPr>
                        <a:t> </a:t>
                      </a:r>
                    </a:p>
                  </a:txBody>
                  <a:tcPr marL="4997" marR="4997" marT="4997" marB="0" anchor="ctr">
                    <a:lnL>
                      <a:noFill/>
                    </a:lnL>
                    <a:lnR w="6350" cap="flat" cmpd="sng" algn="ctr">
                      <a:solidFill>
                        <a:srgbClr val="C00000"/>
                      </a:solidFill>
                      <a:prstDash val="dot"/>
                      <a:round/>
                      <a:headEnd type="none" w="med" len="med"/>
                      <a:tailEnd type="none" w="med" len="med"/>
                    </a:lnR>
                    <a:lnT>
                      <a:noFill/>
                    </a:lnT>
                    <a:lnB>
                      <a:noFill/>
                    </a:lnB>
                    <a:solidFill>
                      <a:srgbClr val="FFFFFF"/>
                    </a:solidFill>
                  </a:tcPr>
                </a:tc>
                <a:tc vMerge="1">
                  <a:txBody>
                    <a:bodyPr/>
                    <a:lstStyle/>
                    <a:p>
                      <a:endParaRPr lang="sr-Latn-ME"/>
                    </a:p>
                  </a:txBody>
                  <a:tcPr/>
                </a:tc>
                <a:tc vMerge="1">
                  <a:txBody>
                    <a:bodyPr/>
                    <a:lstStyle/>
                    <a:p>
                      <a:endParaRPr lang="sr-Latn-ME"/>
                    </a:p>
                  </a:txBody>
                  <a:tcPr/>
                </a:tc>
                <a:tc>
                  <a:txBody>
                    <a:bodyPr/>
                    <a:lstStyle/>
                    <a:p>
                      <a:pPr algn="ctr" fontAlgn="t"/>
                      <a:r>
                        <a:rPr lang="aa-ET" sz="900" b="1" i="0" u="none" strike="noStrike">
                          <a:solidFill>
                            <a:srgbClr val="000000"/>
                          </a:solidFill>
                          <a:effectLst/>
                          <a:latin typeface="Century Gothic" panose="020B0502020202020204" pitchFamily="34" charset="0"/>
                        </a:rPr>
                        <a:t>5.4.</a:t>
                      </a:r>
                    </a:p>
                  </a:txBody>
                  <a:tcPr marL="4997" marR="4997" marT="4997" marB="0">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Initiate Trade Single Window Project</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C00000"/>
                      </a:solidFill>
                      <a:prstDash val="dot"/>
                      <a:round/>
                      <a:headEnd type="none" w="med" len="med"/>
                      <a:tailEnd type="none" w="med" len="med"/>
                    </a:lnR>
                    <a:lnT w="6350" cap="flat" cmpd="sng" algn="ctr">
                      <a:solidFill>
                        <a:srgbClr val="C00000"/>
                      </a:solidFill>
                      <a:prstDash val="dot"/>
                      <a:round/>
                      <a:headEnd type="none" w="med" len="med"/>
                      <a:tailEnd type="none" w="med" len="med"/>
                    </a:lnT>
                    <a:lnB w="6350" cap="flat" cmpd="sng" algn="ctr">
                      <a:solidFill>
                        <a:srgbClr val="C00000"/>
                      </a:solidFill>
                      <a:prstDash val="dot"/>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C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ctr"/>
                      <a:r>
                        <a:rPr lang="aa-ET" sz="1000" b="0" i="0" u="none" strike="noStrike">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ctr"/>
                      <a:r>
                        <a:rPr lang="aa-ET" sz="1000" b="0" i="0" u="none" strike="noStrike" dirty="0">
                          <a:solidFill>
                            <a:srgbClr val="000000"/>
                          </a:solidFill>
                          <a:effectLst/>
                          <a:latin typeface="Arial" panose="020B0604020202020204" pitchFamily="34" charset="0"/>
                        </a:rPr>
                        <a:t> </a:t>
                      </a:r>
                    </a:p>
                  </a:txBody>
                  <a:tcPr marL="59965" marR="4997" marT="499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extLst>
                  <a:ext uri="{0D108BD9-81ED-4DB2-BD59-A6C34878D82A}">
                    <a16:rowId xmlns:a16="http://schemas.microsoft.com/office/drawing/2014/main" val="2939214670"/>
                  </a:ext>
                </a:extLst>
              </a:tr>
            </a:tbl>
          </a:graphicData>
        </a:graphic>
      </p:graphicFrame>
    </p:spTree>
    <p:extLst>
      <p:ext uri="{BB962C8B-B14F-4D97-AF65-F5344CB8AC3E}">
        <p14:creationId xmlns:p14="http://schemas.microsoft.com/office/powerpoint/2010/main" val="1732748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56" name="Rounded Rectangle 18"/>
          <p:cNvSpPr/>
          <p:nvPr/>
        </p:nvSpPr>
        <p:spPr>
          <a:xfrm>
            <a:off x="0" y="0"/>
            <a:ext cx="9144000" cy="76200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r-Latn-ME" sz="1100" i="1" dirty="0"/>
              <a:t>		</a:t>
            </a:r>
            <a:r>
              <a:rPr lang="en-US" sz="1100" dirty="0">
                <a:solidFill>
                  <a:schemeClr val="bg1"/>
                </a:solidFill>
              </a:rPr>
              <a:t>National Trade </a:t>
            </a:r>
          </a:p>
          <a:p>
            <a:r>
              <a:rPr lang="en-US" sz="1100" dirty="0">
                <a:solidFill>
                  <a:schemeClr val="bg1"/>
                </a:solidFill>
              </a:rPr>
              <a:t>		Facilitation Committee</a:t>
            </a:r>
          </a:p>
          <a:p>
            <a:r>
              <a:rPr lang="en-US" sz="1100" dirty="0">
                <a:solidFill>
                  <a:schemeClr val="bg1"/>
                </a:solidFill>
              </a:rPr>
              <a:t>		Government of Montenegro</a:t>
            </a:r>
          </a:p>
        </p:txBody>
      </p:sp>
      <p:pic>
        <p:nvPicPr>
          <p:cNvPr id="2097180" name="Picture 20" descr="9494719825_583afc790f_n.jpg"/>
          <p:cNvPicPr>
            <a:picLocks noChangeAspect="1"/>
          </p:cNvPicPr>
          <p:nvPr/>
        </p:nvPicPr>
        <p:blipFill>
          <a:blip r:embed="rId3" cstate="print"/>
          <a:stretch>
            <a:fillRect/>
          </a:stretch>
        </p:blipFill>
        <p:spPr>
          <a:xfrm>
            <a:off x="685800" y="42111"/>
            <a:ext cx="1066800" cy="685800"/>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title"/>
          </p:nvPr>
        </p:nvSpPr>
        <p:spPr>
          <a:xfrm>
            <a:off x="457200" y="704088"/>
            <a:ext cx="8229600" cy="743712"/>
          </a:xfrm>
        </p:spPr>
        <p:txBody>
          <a:bodyPr/>
          <a:lstStyle/>
          <a:p>
            <a:pPr algn="ctr"/>
            <a:r>
              <a:rPr lang="en-US" sz="2400" b="1" dirty="0">
                <a:solidFill>
                  <a:srgbClr val="C00000"/>
                </a:solidFill>
                <a:latin typeface="+mn-lt"/>
              </a:rPr>
              <a:t>PROJECTS supported by DONOR PARTNERS</a:t>
            </a:r>
          </a:p>
        </p:txBody>
      </p:sp>
      <p:graphicFrame>
        <p:nvGraphicFramePr>
          <p:cNvPr id="6" name="Content Placeholder 5"/>
          <p:cNvGraphicFramePr>
            <a:graphicFrameLocks noGrp="1"/>
          </p:cNvGraphicFramePr>
          <p:nvPr>
            <p:ph sz="quarter" idx="2"/>
            <p:extLst>
              <p:ext uri="{D42A27DB-BD31-4B8C-83A1-F6EECF244321}">
                <p14:modId xmlns:p14="http://schemas.microsoft.com/office/powerpoint/2010/main" val="4276856470"/>
              </p:ext>
            </p:extLst>
          </p:nvPr>
        </p:nvGraphicFramePr>
        <p:xfrm>
          <a:off x="-152400" y="1600200"/>
          <a:ext cx="4343400" cy="476091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7" name="Content Placeholder 6"/>
          <p:cNvGraphicFramePr>
            <a:graphicFrameLocks noGrp="1"/>
          </p:cNvGraphicFramePr>
          <p:nvPr>
            <p:ph sz="quarter" idx="4"/>
            <p:extLst>
              <p:ext uri="{D42A27DB-BD31-4B8C-83A1-F6EECF244321}">
                <p14:modId xmlns:p14="http://schemas.microsoft.com/office/powerpoint/2010/main" val="3030051120"/>
              </p:ext>
            </p:extLst>
          </p:nvPr>
        </p:nvGraphicFramePr>
        <p:xfrm>
          <a:off x="5181600" y="1833964"/>
          <a:ext cx="4270375" cy="4514025"/>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9" name="Left-Right Arrow 8"/>
          <p:cNvSpPr/>
          <p:nvPr/>
        </p:nvSpPr>
        <p:spPr>
          <a:xfrm>
            <a:off x="2895600" y="4151616"/>
            <a:ext cx="2971800" cy="609600"/>
          </a:xfrm>
          <a:prstGeom prst="leftRightArrow">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NTFC</a:t>
            </a:r>
          </a:p>
        </p:txBody>
      </p:sp>
      <p:pic>
        <p:nvPicPr>
          <p:cNvPr id="10" name="Picture 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124200" y="2113788"/>
            <a:ext cx="2514600" cy="1981200"/>
          </a:xfrm>
          <a:prstGeom prst="rect">
            <a:avLst/>
          </a:prstGeom>
        </p:spPr>
      </p:pic>
    </p:spTree>
    <p:extLst>
      <p:ext uri="{BB962C8B-B14F-4D97-AF65-F5344CB8AC3E}">
        <p14:creationId xmlns:p14="http://schemas.microsoft.com/office/powerpoint/2010/main" val="1403308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56" name="Rounded Rectangle 18"/>
          <p:cNvSpPr/>
          <p:nvPr/>
        </p:nvSpPr>
        <p:spPr>
          <a:xfrm>
            <a:off x="0" y="0"/>
            <a:ext cx="9144000" cy="76200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r-Latn-ME" sz="1100" i="1" dirty="0"/>
              <a:t>		</a:t>
            </a:r>
            <a:r>
              <a:rPr lang="en-US" sz="1100" dirty="0">
                <a:solidFill>
                  <a:schemeClr val="bg1"/>
                </a:solidFill>
              </a:rPr>
              <a:t>National Trade </a:t>
            </a:r>
          </a:p>
          <a:p>
            <a:r>
              <a:rPr lang="en-US" sz="1100" dirty="0">
                <a:solidFill>
                  <a:schemeClr val="bg1"/>
                </a:solidFill>
              </a:rPr>
              <a:t>		Facilitation Committee</a:t>
            </a:r>
          </a:p>
          <a:p>
            <a:r>
              <a:rPr lang="en-US" sz="1100" dirty="0">
                <a:solidFill>
                  <a:schemeClr val="bg1"/>
                </a:solidFill>
              </a:rPr>
              <a:t>		Government of Montenegro</a:t>
            </a:r>
          </a:p>
        </p:txBody>
      </p:sp>
      <p:pic>
        <p:nvPicPr>
          <p:cNvPr id="2097180" name="Picture 20" descr="9494719825_583afc790f_n.jpg"/>
          <p:cNvPicPr>
            <a:picLocks noChangeAspect="1"/>
          </p:cNvPicPr>
          <p:nvPr/>
        </p:nvPicPr>
        <p:blipFill>
          <a:blip r:embed="rId3" cstate="print"/>
          <a:stretch>
            <a:fillRect/>
          </a:stretch>
        </p:blipFill>
        <p:spPr>
          <a:xfrm>
            <a:off x="685800" y="42111"/>
            <a:ext cx="1066800" cy="685800"/>
          </a:xfrm>
          <a:prstGeom prst="rect">
            <a:avLst/>
          </a:prstGeom>
          <a:ln>
            <a:noFill/>
          </a:ln>
          <a:effectLst>
            <a:outerShdw blurRad="292100" dist="139700" dir="2700000" algn="tl" rotWithShape="0">
              <a:srgbClr val="333333">
                <a:alpha val="65000"/>
              </a:srgbClr>
            </a:outerShdw>
          </a:effectLst>
        </p:spPr>
      </p:pic>
      <p:grpSp>
        <p:nvGrpSpPr>
          <p:cNvPr id="207" name="Group 206"/>
          <p:cNvGrpSpPr/>
          <p:nvPr/>
        </p:nvGrpSpPr>
        <p:grpSpPr>
          <a:xfrm>
            <a:off x="4568792" y="1743537"/>
            <a:ext cx="4414517" cy="3498107"/>
            <a:chOff x="6144022" y="1479932"/>
            <a:chExt cx="4414517" cy="4336005"/>
          </a:xfrm>
        </p:grpSpPr>
        <p:sp>
          <p:nvSpPr>
            <p:cNvPr id="208" name="AutoShape 64"/>
            <p:cNvSpPr>
              <a:spLocks/>
            </p:cNvSpPr>
            <p:nvPr/>
          </p:nvSpPr>
          <p:spPr bwMode="auto">
            <a:xfrm>
              <a:off x="6459606" y="2217969"/>
              <a:ext cx="231864" cy="3192740"/>
            </a:xfrm>
            <a:custGeom>
              <a:avLst/>
              <a:gdLst>
                <a:gd name="T0" fmla="*/ 273515 w 21472"/>
                <a:gd name="T1" fmla="*/ 2418655 h 21587"/>
                <a:gd name="T2" fmla="*/ 273515 w 21472"/>
                <a:gd name="T3" fmla="*/ 2418655 h 21587"/>
                <a:gd name="T4" fmla="*/ 273515 w 21472"/>
                <a:gd name="T5" fmla="*/ 2418655 h 21587"/>
                <a:gd name="T6" fmla="*/ 273515 w 21472"/>
                <a:gd name="T7" fmla="*/ 2418655 h 2158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472" h="21587">
                  <a:moveTo>
                    <a:pt x="9" y="0"/>
                  </a:moveTo>
                  <a:lnTo>
                    <a:pt x="9" y="20121"/>
                  </a:lnTo>
                  <a:cubicBezTo>
                    <a:pt x="-128" y="20547"/>
                    <a:pt x="1425" y="20956"/>
                    <a:pt x="4239" y="21237"/>
                  </a:cubicBezTo>
                  <a:cubicBezTo>
                    <a:pt x="6623" y="21475"/>
                    <a:pt x="9720" y="21600"/>
                    <a:pt x="12890" y="21585"/>
                  </a:cubicBezTo>
                  <a:lnTo>
                    <a:pt x="21472" y="21585"/>
                  </a:lnTo>
                </a:path>
              </a:pathLst>
            </a:custGeom>
            <a:solidFill>
              <a:srgbClr val="FFFFFF"/>
            </a:solidFill>
            <a:ln w="25400" cap="flat" cmpd="sng">
              <a:solidFill>
                <a:srgbClr val="006666"/>
              </a:solidFill>
              <a:prstDash val="solid"/>
              <a:miter lim="400000"/>
              <a:headEnd type="none" w="med" len="med"/>
              <a:tailEnd type="none" w="med" len="med"/>
            </a:ln>
            <a:effectLst/>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lIns="19050" tIns="19050" rIns="19050" bIns="19050" anchor="ctr"/>
            <a:lstStyle/>
            <a:p>
              <a:endParaRPr lang="en-GB" sz="1875">
                <a:solidFill>
                  <a:srgbClr val="006666"/>
                </a:solidFill>
              </a:endParaRPr>
            </a:p>
          </p:txBody>
        </p:sp>
        <p:sp>
          <p:nvSpPr>
            <p:cNvPr id="209" name="AutoShape 65"/>
            <p:cNvSpPr>
              <a:spLocks/>
            </p:cNvSpPr>
            <p:nvPr/>
          </p:nvSpPr>
          <p:spPr bwMode="auto">
            <a:xfrm>
              <a:off x="6464706" y="4210479"/>
              <a:ext cx="256789" cy="56670"/>
            </a:xfrm>
            <a:custGeom>
              <a:avLst/>
              <a:gdLst>
                <a:gd name="T0" fmla="*/ 273515 w 21472"/>
                <a:gd name="T1" fmla="*/ 164204 h 21405"/>
                <a:gd name="T2" fmla="*/ 273515 w 21472"/>
                <a:gd name="T3" fmla="*/ 164204 h 21405"/>
                <a:gd name="T4" fmla="*/ 273515 w 21472"/>
                <a:gd name="T5" fmla="*/ 164204 h 21405"/>
                <a:gd name="T6" fmla="*/ 273515 w 21472"/>
                <a:gd name="T7" fmla="*/ 164204 h 2140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472" h="21405">
                  <a:moveTo>
                    <a:pt x="9" y="0"/>
                  </a:moveTo>
                  <a:cubicBezTo>
                    <a:pt x="-128" y="6214"/>
                    <a:pt x="1425" y="12200"/>
                    <a:pt x="4239" y="16304"/>
                  </a:cubicBezTo>
                  <a:cubicBezTo>
                    <a:pt x="6623" y="19780"/>
                    <a:pt x="9720" y="21600"/>
                    <a:pt x="12890" y="21388"/>
                  </a:cubicBezTo>
                  <a:lnTo>
                    <a:pt x="21472" y="21388"/>
                  </a:lnTo>
                </a:path>
              </a:pathLst>
            </a:custGeom>
            <a:noFill/>
            <a:ln w="25400" cap="flat" cmpd="sng">
              <a:solidFill>
                <a:srgbClr val="006666"/>
              </a:solidFill>
              <a:prstDash val="solid"/>
              <a:miter lim="400000"/>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lIns="19050" tIns="19050" rIns="19050" bIns="19050" anchor="ctr"/>
            <a:lstStyle/>
            <a:p>
              <a:endParaRPr lang="en-GB" sz="1875"/>
            </a:p>
          </p:txBody>
        </p:sp>
        <p:sp>
          <p:nvSpPr>
            <p:cNvPr id="210" name="AutoShape 66"/>
            <p:cNvSpPr>
              <a:spLocks/>
            </p:cNvSpPr>
            <p:nvPr/>
          </p:nvSpPr>
          <p:spPr bwMode="auto">
            <a:xfrm>
              <a:off x="6464706" y="2695183"/>
              <a:ext cx="227287" cy="142824"/>
            </a:xfrm>
            <a:custGeom>
              <a:avLst/>
              <a:gdLst>
                <a:gd name="T0" fmla="*/ 273515 w 21472"/>
                <a:gd name="T1" fmla="*/ 164204 h 21405"/>
                <a:gd name="T2" fmla="*/ 273515 w 21472"/>
                <a:gd name="T3" fmla="*/ 164204 h 21405"/>
                <a:gd name="T4" fmla="*/ 273515 w 21472"/>
                <a:gd name="T5" fmla="*/ 164204 h 21405"/>
                <a:gd name="T6" fmla="*/ 273515 w 21472"/>
                <a:gd name="T7" fmla="*/ 164204 h 2140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472" h="21405">
                  <a:moveTo>
                    <a:pt x="9" y="0"/>
                  </a:moveTo>
                  <a:cubicBezTo>
                    <a:pt x="-128" y="6214"/>
                    <a:pt x="1425" y="12200"/>
                    <a:pt x="4239" y="16304"/>
                  </a:cubicBezTo>
                  <a:cubicBezTo>
                    <a:pt x="6623" y="19780"/>
                    <a:pt x="9720" y="21600"/>
                    <a:pt x="12890" y="21388"/>
                  </a:cubicBezTo>
                  <a:lnTo>
                    <a:pt x="21472" y="21388"/>
                  </a:lnTo>
                </a:path>
              </a:pathLst>
            </a:custGeom>
            <a:noFill/>
            <a:ln w="25400" cap="flat" cmpd="sng">
              <a:solidFill>
                <a:srgbClr val="006666"/>
              </a:solidFill>
              <a:prstDash val="solid"/>
              <a:miter lim="400000"/>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lIns="19050" tIns="19050" rIns="19050" bIns="19050" anchor="ctr"/>
            <a:lstStyle/>
            <a:p>
              <a:endParaRPr lang="en-GB" sz="1875"/>
            </a:p>
          </p:txBody>
        </p:sp>
        <p:grpSp>
          <p:nvGrpSpPr>
            <p:cNvPr id="211" name="Group 67"/>
            <p:cNvGrpSpPr>
              <a:grpSpLocks/>
            </p:cNvGrpSpPr>
            <p:nvPr/>
          </p:nvGrpSpPr>
          <p:grpSpPr bwMode="auto">
            <a:xfrm>
              <a:off x="6144022" y="1479932"/>
              <a:ext cx="4414517" cy="606825"/>
              <a:chOff x="-3318667" y="-187070"/>
              <a:chExt cx="10624762" cy="1395393"/>
            </a:xfrm>
          </p:grpSpPr>
          <p:sp>
            <p:nvSpPr>
              <p:cNvPr id="221" name="AutoShape 68"/>
              <p:cNvSpPr>
                <a:spLocks/>
              </p:cNvSpPr>
              <p:nvPr/>
            </p:nvSpPr>
            <p:spPr bwMode="auto">
              <a:xfrm>
                <a:off x="-3318667" y="-187070"/>
                <a:ext cx="10624762" cy="1395393"/>
              </a:xfrm>
              <a:prstGeom prst="roundRect">
                <a:avLst>
                  <a:gd name="adj" fmla="val 50000"/>
                </a:avLst>
              </a:prstGeom>
              <a:solidFill>
                <a:schemeClr val="accent4">
                  <a:lumMod val="50000"/>
                </a:schemeClr>
              </a:solidFill>
              <a:ln/>
              <a:extLst/>
            </p:spPr>
            <p:style>
              <a:lnRef idx="0">
                <a:schemeClr val="accent1"/>
              </a:lnRef>
              <a:fillRef idx="3">
                <a:schemeClr val="accent1"/>
              </a:fillRef>
              <a:effectRef idx="3">
                <a:schemeClr val="accent1"/>
              </a:effectRef>
              <a:fontRef idx="minor">
                <a:schemeClr val="lt1"/>
              </a:fontRef>
            </p:style>
            <p:txBody>
              <a:bodyPr lIns="19050" tIns="19050" rIns="19050" bIns="19050" anchor="ctr"/>
              <a:lstStyle>
                <a:lvl1pPr>
                  <a:defRPr sz="5000">
                    <a:solidFill>
                      <a:srgbClr val="000000"/>
                    </a:solidFill>
                    <a:latin typeface="Helvetica Light" charset="0"/>
                    <a:ea typeface="Helvetica Light" charset="0"/>
                    <a:cs typeface="Helvetica Light" charset="0"/>
                    <a:sym typeface="Helvetica Light" charset="0"/>
                  </a:defRPr>
                </a:lvl1pPr>
                <a:lvl2pPr marL="742950" indent="-285750">
                  <a:defRPr sz="5000">
                    <a:solidFill>
                      <a:srgbClr val="000000"/>
                    </a:solidFill>
                    <a:latin typeface="Helvetica Light" charset="0"/>
                    <a:ea typeface="Helvetica Light" charset="0"/>
                    <a:cs typeface="Helvetica Light" charset="0"/>
                    <a:sym typeface="Helvetica Light" charset="0"/>
                  </a:defRPr>
                </a:lvl2pPr>
                <a:lvl3pPr marL="1143000" indent="-228600">
                  <a:defRPr sz="5000">
                    <a:solidFill>
                      <a:srgbClr val="000000"/>
                    </a:solidFill>
                    <a:latin typeface="Helvetica Light" charset="0"/>
                    <a:ea typeface="Helvetica Light" charset="0"/>
                    <a:cs typeface="Helvetica Light" charset="0"/>
                    <a:sym typeface="Helvetica Light" charset="0"/>
                  </a:defRPr>
                </a:lvl3pPr>
                <a:lvl4pPr marL="1600200" indent="-228600">
                  <a:defRPr sz="5000">
                    <a:solidFill>
                      <a:srgbClr val="000000"/>
                    </a:solidFill>
                    <a:latin typeface="Helvetica Light" charset="0"/>
                    <a:ea typeface="Helvetica Light" charset="0"/>
                    <a:cs typeface="Helvetica Light" charset="0"/>
                    <a:sym typeface="Helvetica Light" charset="0"/>
                  </a:defRPr>
                </a:lvl4pPr>
                <a:lvl5pPr marL="2057400" indent="-228600">
                  <a:defRPr sz="5000">
                    <a:solidFill>
                      <a:srgbClr val="000000"/>
                    </a:solidFill>
                    <a:latin typeface="Helvetica Light" charset="0"/>
                    <a:ea typeface="Helvetica Light" charset="0"/>
                    <a:cs typeface="Helvetica Light" charset="0"/>
                    <a:sym typeface="Helvetica Light" charset="0"/>
                  </a:defRPr>
                </a:lvl5pPr>
                <a:lvl6pPr marL="2514600" indent="-228600" defTabSz="825500" eaLnBrk="0" fontAlgn="base" hangingPunct="0">
                  <a:spcBef>
                    <a:spcPct val="0"/>
                  </a:spcBef>
                  <a:spcAft>
                    <a:spcPct val="0"/>
                  </a:spcAft>
                  <a:defRPr sz="5000">
                    <a:solidFill>
                      <a:srgbClr val="000000"/>
                    </a:solidFill>
                    <a:latin typeface="Helvetica Light" charset="0"/>
                    <a:ea typeface="Helvetica Light" charset="0"/>
                    <a:cs typeface="Helvetica Light" charset="0"/>
                    <a:sym typeface="Helvetica Light" charset="0"/>
                  </a:defRPr>
                </a:lvl6pPr>
                <a:lvl7pPr marL="2971800" indent="-228600" defTabSz="825500" eaLnBrk="0" fontAlgn="base" hangingPunct="0">
                  <a:spcBef>
                    <a:spcPct val="0"/>
                  </a:spcBef>
                  <a:spcAft>
                    <a:spcPct val="0"/>
                  </a:spcAft>
                  <a:defRPr sz="5000">
                    <a:solidFill>
                      <a:srgbClr val="000000"/>
                    </a:solidFill>
                    <a:latin typeface="Helvetica Light" charset="0"/>
                    <a:ea typeface="Helvetica Light" charset="0"/>
                    <a:cs typeface="Helvetica Light" charset="0"/>
                    <a:sym typeface="Helvetica Light" charset="0"/>
                  </a:defRPr>
                </a:lvl7pPr>
                <a:lvl8pPr marL="3429000" indent="-228600" defTabSz="825500" eaLnBrk="0" fontAlgn="base" hangingPunct="0">
                  <a:spcBef>
                    <a:spcPct val="0"/>
                  </a:spcBef>
                  <a:spcAft>
                    <a:spcPct val="0"/>
                  </a:spcAft>
                  <a:defRPr sz="5000">
                    <a:solidFill>
                      <a:srgbClr val="000000"/>
                    </a:solidFill>
                    <a:latin typeface="Helvetica Light" charset="0"/>
                    <a:ea typeface="Helvetica Light" charset="0"/>
                    <a:cs typeface="Helvetica Light" charset="0"/>
                    <a:sym typeface="Helvetica Light" charset="0"/>
                  </a:defRPr>
                </a:lvl8pPr>
                <a:lvl9pPr marL="3886200" indent="-228600" defTabSz="825500" eaLnBrk="0" fontAlgn="base" hangingPunct="0">
                  <a:spcBef>
                    <a:spcPct val="0"/>
                  </a:spcBef>
                  <a:spcAft>
                    <a:spcPct val="0"/>
                  </a:spcAft>
                  <a:defRPr sz="5000">
                    <a:solidFill>
                      <a:srgbClr val="000000"/>
                    </a:solidFill>
                    <a:latin typeface="Helvetica Light" charset="0"/>
                    <a:ea typeface="Helvetica Light" charset="0"/>
                    <a:cs typeface="Helvetica Light" charset="0"/>
                    <a:sym typeface="Helvetica Light" charset="0"/>
                  </a:defRPr>
                </a:lvl9pPr>
              </a:lstStyle>
              <a:p>
                <a:pPr algn="ctr" eaLnBrk="1"/>
                <a:endParaRPr lang="en-US" altLang="en-US" sz="1200">
                  <a:solidFill>
                    <a:srgbClr val="FFFFFF"/>
                  </a:solidFill>
                  <a:latin typeface="Arial" panose="020B0604020202020204" pitchFamily="34" charset="0"/>
                </a:endParaRPr>
              </a:p>
            </p:txBody>
          </p:sp>
          <p:sp>
            <p:nvSpPr>
              <p:cNvPr id="222" name="Oval 69"/>
              <p:cNvSpPr>
                <a:spLocks/>
              </p:cNvSpPr>
              <p:nvPr/>
            </p:nvSpPr>
            <p:spPr bwMode="auto">
              <a:xfrm>
                <a:off x="-3193062" y="-60067"/>
                <a:ext cx="1269958" cy="945896"/>
              </a:xfrm>
              <a:prstGeom prst="ellipse">
                <a:avLst/>
              </a:prstGeom>
              <a:solidFill>
                <a:schemeClr val="accent4">
                  <a:lumMod val="50000"/>
                </a:schemeClr>
              </a:solidFill>
              <a:ln>
                <a:headEnd type="none" w="med" len="med"/>
                <a:tailEnd type="none" w="med" len="med"/>
              </a:ln>
              <a:extLst/>
            </p:spPr>
            <p:style>
              <a:lnRef idx="0">
                <a:schemeClr val="accent1"/>
              </a:lnRef>
              <a:fillRef idx="3">
                <a:schemeClr val="accent1"/>
              </a:fillRef>
              <a:effectRef idx="3">
                <a:schemeClr val="accent1"/>
              </a:effectRef>
              <a:fontRef idx="minor">
                <a:schemeClr val="lt1"/>
              </a:fontRef>
            </p:style>
            <p:txBody>
              <a:bodyPr lIns="19050" tIns="19050" rIns="19050" bIns="19050" anchor="ctr"/>
              <a:lstStyle>
                <a:lvl1pPr>
                  <a:defRPr sz="5000">
                    <a:solidFill>
                      <a:srgbClr val="000000"/>
                    </a:solidFill>
                    <a:latin typeface="Helvetica Light" charset="0"/>
                    <a:ea typeface="Helvetica Light" charset="0"/>
                    <a:cs typeface="Helvetica Light" charset="0"/>
                    <a:sym typeface="Helvetica Light" charset="0"/>
                  </a:defRPr>
                </a:lvl1pPr>
                <a:lvl2pPr marL="742950" indent="-285750">
                  <a:defRPr sz="5000">
                    <a:solidFill>
                      <a:srgbClr val="000000"/>
                    </a:solidFill>
                    <a:latin typeface="Helvetica Light" charset="0"/>
                    <a:ea typeface="Helvetica Light" charset="0"/>
                    <a:cs typeface="Helvetica Light" charset="0"/>
                    <a:sym typeface="Helvetica Light" charset="0"/>
                  </a:defRPr>
                </a:lvl2pPr>
                <a:lvl3pPr marL="1143000" indent="-228600">
                  <a:defRPr sz="5000">
                    <a:solidFill>
                      <a:srgbClr val="000000"/>
                    </a:solidFill>
                    <a:latin typeface="Helvetica Light" charset="0"/>
                    <a:ea typeface="Helvetica Light" charset="0"/>
                    <a:cs typeface="Helvetica Light" charset="0"/>
                    <a:sym typeface="Helvetica Light" charset="0"/>
                  </a:defRPr>
                </a:lvl3pPr>
                <a:lvl4pPr marL="1600200" indent="-228600">
                  <a:defRPr sz="5000">
                    <a:solidFill>
                      <a:srgbClr val="000000"/>
                    </a:solidFill>
                    <a:latin typeface="Helvetica Light" charset="0"/>
                    <a:ea typeface="Helvetica Light" charset="0"/>
                    <a:cs typeface="Helvetica Light" charset="0"/>
                    <a:sym typeface="Helvetica Light" charset="0"/>
                  </a:defRPr>
                </a:lvl4pPr>
                <a:lvl5pPr marL="2057400" indent="-228600">
                  <a:defRPr sz="5000">
                    <a:solidFill>
                      <a:srgbClr val="000000"/>
                    </a:solidFill>
                    <a:latin typeface="Helvetica Light" charset="0"/>
                    <a:ea typeface="Helvetica Light" charset="0"/>
                    <a:cs typeface="Helvetica Light" charset="0"/>
                    <a:sym typeface="Helvetica Light" charset="0"/>
                  </a:defRPr>
                </a:lvl5pPr>
                <a:lvl6pPr marL="2514600" indent="-228600" defTabSz="825500" eaLnBrk="0" fontAlgn="base" hangingPunct="0">
                  <a:spcBef>
                    <a:spcPct val="0"/>
                  </a:spcBef>
                  <a:spcAft>
                    <a:spcPct val="0"/>
                  </a:spcAft>
                  <a:defRPr sz="5000">
                    <a:solidFill>
                      <a:srgbClr val="000000"/>
                    </a:solidFill>
                    <a:latin typeface="Helvetica Light" charset="0"/>
                    <a:ea typeface="Helvetica Light" charset="0"/>
                    <a:cs typeface="Helvetica Light" charset="0"/>
                    <a:sym typeface="Helvetica Light" charset="0"/>
                  </a:defRPr>
                </a:lvl6pPr>
                <a:lvl7pPr marL="2971800" indent="-228600" defTabSz="825500" eaLnBrk="0" fontAlgn="base" hangingPunct="0">
                  <a:spcBef>
                    <a:spcPct val="0"/>
                  </a:spcBef>
                  <a:spcAft>
                    <a:spcPct val="0"/>
                  </a:spcAft>
                  <a:defRPr sz="5000">
                    <a:solidFill>
                      <a:srgbClr val="000000"/>
                    </a:solidFill>
                    <a:latin typeface="Helvetica Light" charset="0"/>
                    <a:ea typeface="Helvetica Light" charset="0"/>
                    <a:cs typeface="Helvetica Light" charset="0"/>
                    <a:sym typeface="Helvetica Light" charset="0"/>
                  </a:defRPr>
                </a:lvl7pPr>
                <a:lvl8pPr marL="3429000" indent="-228600" defTabSz="825500" eaLnBrk="0" fontAlgn="base" hangingPunct="0">
                  <a:spcBef>
                    <a:spcPct val="0"/>
                  </a:spcBef>
                  <a:spcAft>
                    <a:spcPct val="0"/>
                  </a:spcAft>
                  <a:defRPr sz="5000">
                    <a:solidFill>
                      <a:srgbClr val="000000"/>
                    </a:solidFill>
                    <a:latin typeface="Helvetica Light" charset="0"/>
                    <a:ea typeface="Helvetica Light" charset="0"/>
                    <a:cs typeface="Helvetica Light" charset="0"/>
                    <a:sym typeface="Helvetica Light" charset="0"/>
                  </a:defRPr>
                </a:lvl8pPr>
                <a:lvl9pPr marL="3886200" indent="-228600" defTabSz="825500" eaLnBrk="0" fontAlgn="base" hangingPunct="0">
                  <a:spcBef>
                    <a:spcPct val="0"/>
                  </a:spcBef>
                  <a:spcAft>
                    <a:spcPct val="0"/>
                  </a:spcAft>
                  <a:defRPr sz="5000">
                    <a:solidFill>
                      <a:srgbClr val="000000"/>
                    </a:solidFill>
                    <a:latin typeface="Helvetica Light" charset="0"/>
                    <a:ea typeface="Helvetica Light" charset="0"/>
                    <a:cs typeface="Helvetica Light" charset="0"/>
                    <a:sym typeface="Helvetica Light" charset="0"/>
                  </a:defRPr>
                </a:lvl9pPr>
              </a:lstStyle>
              <a:p>
                <a:pPr algn="ctr" eaLnBrk="1"/>
                <a:r>
                  <a:rPr lang="en-US" altLang="en-US" sz="2000" dirty="0">
                    <a:solidFill>
                      <a:srgbClr val="FFFFFF"/>
                    </a:solidFill>
                    <a:latin typeface="Arial" panose="020B0604020202020204" pitchFamily="34" charset="0"/>
                  </a:rPr>
                  <a:t>2</a:t>
                </a:r>
              </a:p>
            </p:txBody>
          </p:sp>
          <p:sp>
            <p:nvSpPr>
              <p:cNvPr id="223" name="Rectangle 71"/>
              <p:cNvSpPr>
                <a:spLocks/>
              </p:cNvSpPr>
              <p:nvPr/>
            </p:nvSpPr>
            <p:spPr bwMode="auto">
              <a:xfrm>
                <a:off x="-1509562" y="390475"/>
                <a:ext cx="8071960" cy="682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19050" tIns="19050" rIns="19050" bIns="19050" anchor="ctr">
                <a:spAutoFit/>
              </a:bodyPr>
              <a:lstStyle/>
              <a:p>
                <a:pPr algn="ctr" eaLnBrk="1">
                  <a:defRPr/>
                </a:pPr>
                <a:r>
                  <a:rPr lang="en-US" altLang="en-US" dirty="0">
                    <a:solidFill>
                      <a:schemeClr val="bg1"/>
                    </a:solidFill>
                    <a:latin typeface="+mn-lt"/>
                  </a:rPr>
                  <a:t>WBG </a:t>
                </a:r>
                <a:r>
                  <a:rPr lang="en-US" altLang="en-US" dirty="0">
                    <a:solidFill>
                      <a:schemeClr val="bg1"/>
                    </a:solidFill>
                  </a:rPr>
                  <a:t>(IFC) </a:t>
                </a:r>
                <a:r>
                  <a:rPr lang="en-US" altLang="en-US" dirty="0">
                    <a:solidFill>
                      <a:schemeClr val="bg1"/>
                    </a:solidFill>
                    <a:latin typeface="+mn-lt"/>
                  </a:rPr>
                  <a:t>- TFSP </a:t>
                </a:r>
              </a:p>
            </p:txBody>
          </p:sp>
        </p:grpSp>
        <p:grpSp>
          <p:nvGrpSpPr>
            <p:cNvPr id="212" name="Group 73"/>
            <p:cNvGrpSpPr>
              <a:grpSpLocks/>
            </p:cNvGrpSpPr>
            <p:nvPr/>
          </p:nvGrpSpPr>
          <p:grpSpPr bwMode="auto">
            <a:xfrm>
              <a:off x="6721496" y="2558085"/>
              <a:ext cx="3719673" cy="760898"/>
              <a:chOff x="-3326761" y="2876"/>
              <a:chExt cx="8952426" cy="1749684"/>
            </a:xfrm>
          </p:grpSpPr>
          <p:sp>
            <p:nvSpPr>
              <p:cNvPr id="219" name="Rectangle 74"/>
              <p:cNvSpPr>
                <a:spLocks/>
              </p:cNvSpPr>
              <p:nvPr/>
            </p:nvSpPr>
            <p:spPr bwMode="auto">
              <a:xfrm>
                <a:off x="-2983482" y="16743"/>
                <a:ext cx="8609147" cy="15489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19050" tIns="19050" rIns="19050" bIns="19050" anchor="ctr">
                <a:spAutoFit/>
              </a:bodyPr>
              <a:lstStyle/>
              <a:p>
                <a:pPr algn="just">
                  <a:spcBef>
                    <a:spcPts val="1688"/>
                  </a:spcBef>
                  <a:defRPr/>
                </a:pPr>
                <a:r>
                  <a:rPr lang="en-US" altLang="en-US" sz="1400" b="1" dirty="0">
                    <a:solidFill>
                      <a:srgbClr val="C00000"/>
                    </a:solidFill>
                    <a:latin typeface="+mn-lt"/>
                  </a:rPr>
                  <a:t>NTFC support</a:t>
                </a:r>
                <a:r>
                  <a:rPr lang="en-US" altLang="en-US" sz="1400" dirty="0">
                    <a:solidFill>
                      <a:srgbClr val="C00000"/>
                    </a:solidFill>
                    <a:latin typeface="+mn-lt"/>
                  </a:rPr>
                  <a:t>;</a:t>
                </a:r>
              </a:p>
              <a:p>
                <a:pPr algn="just">
                  <a:defRPr/>
                </a:pPr>
                <a:r>
                  <a:rPr lang="en-US" sz="1000" dirty="0">
                    <a:hlinkClick r:id="rId4"/>
                  </a:rPr>
                  <a:t>http://www.mif.gov.me/organizacija/porezi-i-carine/169853/SAOPsTENJE-Osnivanje-Nacionalnog-komiteta-za-trgovinske-olaksice-Naucene-lekcije-iz-Crne-Gore.html</a:t>
                </a:r>
                <a:endParaRPr lang="en-US" altLang="en-US" sz="1000" dirty="0">
                  <a:solidFill>
                    <a:srgbClr val="006666"/>
                  </a:solidFill>
                </a:endParaRPr>
              </a:p>
            </p:txBody>
          </p:sp>
          <p:sp>
            <p:nvSpPr>
              <p:cNvPr id="220" name="Line 75"/>
              <p:cNvSpPr>
                <a:spLocks noChangeShapeType="1"/>
              </p:cNvSpPr>
              <p:nvPr/>
            </p:nvSpPr>
            <p:spPr bwMode="auto">
              <a:xfrm flipV="1">
                <a:off x="-3326761" y="2876"/>
                <a:ext cx="0" cy="1749684"/>
              </a:xfrm>
              <a:prstGeom prst="line">
                <a:avLst/>
              </a:prstGeom>
              <a:noFill/>
              <a:ln w="25400" cap="flat" cmpd="sng">
                <a:solidFill>
                  <a:srgbClr val="006666"/>
                </a:solid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19050" tIns="19050" rIns="19050" bIns="19050" anchor="ctr"/>
              <a:lstStyle/>
              <a:p>
                <a:pPr algn="ctr" eaLnBrk="1">
                  <a:defRPr/>
                </a:pPr>
                <a:endParaRPr lang="en-US" altLang="en-US" sz="1200">
                  <a:latin typeface="+mn-lt"/>
                </a:endParaRPr>
              </a:p>
            </p:txBody>
          </p:sp>
        </p:grpSp>
        <p:grpSp>
          <p:nvGrpSpPr>
            <p:cNvPr id="213" name="Group 76"/>
            <p:cNvGrpSpPr>
              <a:grpSpLocks/>
            </p:cNvGrpSpPr>
            <p:nvPr/>
          </p:nvGrpSpPr>
          <p:grpSpPr bwMode="auto">
            <a:xfrm>
              <a:off x="6764971" y="3908976"/>
              <a:ext cx="3676198" cy="724206"/>
              <a:chOff x="-3222126" y="1495451"/>
              <a:chExt cx="8847791" cy="1665311"/>
            </a:xfrm>
          </p:grpSpPr>
          <p:sp>
            <p:nvSpPr>
              <p:cNvPr id="217" name="Rectangle 77"/>
              <p:cNvSpPr>
                <a:spLocks/>
              </p:cNvSpPr>
              <p:nvPr/>
            </p:nvSpPr>
            <p:spPr bwMode="auto">
              <a:xfrm>
                <a:off x="-2907505" y="1651830"/>
                <a:ext cx="8533170" cy="121585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19050" tIns="19050" rIns="19050" bIns="19050" anchor="ctr">
                <a:spAutoFit/>
              </a:bodyPr>
              <a:lstStyle/>
              <a:p>
                <a:pPr algn="just">
                  <a:spcBef>
                    <a:spcPts val="1688"/>
                  </a:spcBef>
                  <a:defRPr/>
                </a:pPr>
                <a:r>
                  <a:rPr lang="en-US" altLang="en-US" sz="1400" b="1" dirty="0">
                    <a:solidFill>
                      <a:srgbClr val="C00000"/>
                    </a:solidFill>
                    <a:latin typeface="+mn-lt"/>
                  </a:rPr>
                  <a:t>RM, PCC, Simplified procedures;</a:t>
                </a:r>
              </a:p>
              <a:p>
                <a:pPr algn="just">
                  <a:defRPr/>
                </a:pPr>
                <a:r>
                  <a:rPr lang="en-US" sz="1000" dirty="0">
                    <a:hlinkClick r:id="rId5"/>
                  </a:rPr>
                  <a:t>http://pubdocs.worldbank.org/en/425551499436097201/1708846-TFSP-Brochure-Single.pdf</a:t>
                </a:r>
                <a:endParaRPr lang="en-US" altLang="en-US" sz="1000" dirty="0">
                  <a:solidFill>
                    <a:srgbClr val="006666"/>
                  </a:solidFill>
                </a:endParaRPr>
              </a:p>
            </p:txBody>
          </p:sp>
          <p:sp>
            <p:nvSpPr>
              <p:cNvPr id="218" name="Line 78"/>
              <p:cNvSpPr>
                <a:spLocks noChangeShapeType="1"/>
              </p:cNvSpPr>
              <p:nvPr/>
            </p:nvSpPr>
            <p:spPr bwMode="auto">
              <a:xfrm flipV="1">
                <a:off x="-3222126" y="1495451"/>
                <a:ext cx="0" cy="1665311"/>
              </a:xfrm>
              <a:prstGeom prst="line">
                <a:avLst/>
              </a:prstGeom>
              <a:noFill/>
              <a:ln w="25400" cap="flat" cmpd="sng">
                <a:solidFill>
                  <a:srgbClr val="006666"/>
                </a:solid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19050" tIns="19050" rIns="19050" bIns="19050" anchor="ctr"/>
              <a:lstStyle/>
              <a:p>
                <a:pPr algn="ctr" eaLnBrk="1">
                  <a:defRPr/>
                </a:pPr>
                <a:endParaRPr lang="en-US" altLang="en-US" sz="1200">
                  <a:latin typeface="+mn-lt"/>
                </a:endParaRPr>
              </a:p>
            </p:txBody>
          </p:sp>
        </p:grpSp>
        <p:grpSp>
          <p:nvGrpSpPr>
            <p:cNvPr id="214" name="Group 79"/>
            <p:cNvGrpSpPr>
              <a:grpSpLocks/>
            </p:cNvGrpSpPr>
            <p:nvPr/>
          </p:nvGrpSpPr>
          <p:grpSpPr bwMode="auto">
            <a:xfrm>
              <a:off x="6764971" y="5116735"/>
              <a:ext cx="3703959" cy="699202"/>
              <a:chOff x="-3222128" y="2658885"/>
              <a:chExt cx="8914608" cy="1607816"/>
            </a:xfrm>
          </p:grpSpPr>
          <p:sp>
            <p:nvSpPr>
              <p:cNvPr id="215" name="Rectangle 80"/>
              <p:cNvSpPr>
                <a:spLocks/>
              </p:cNvSpPr>
              <p:nvPr/>
            </p:nvSpPr>
            <p:spPr bwMode="auto">
              <a:xfrm>
                <a:off x="-2907670" y="2741276"/>
                <a:ext cx="8600150" cy="121584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19050" tIns="19050" rIns="19050" bIns="19050" anchor="ctr">
                <a:spAutoFit/>
              </a:bodyPr>
              <a:lstStyle/>
              <a:p>
                <a:pPr algn="just">
                  <a:spcBef>
                    <a:spcPts val="1688"/>
                  </a:spcBef>
                  <a:defRPr/>
                </a:pPr>
                <a:r>
                  <a:rPr lang="en-US" altLang="en-US" sz="1400" b="1" dirty="0">
                    <a:solidFill>
                      <a:srgbClr val="C00000"/>
                    </a:solidFill>
                  </a:rPr>
                  <a:t>Time Release Study.</a:t>
                </a:r>
              </a:p>
              <a:p>
                <a:pPr algn="just">
                  <a:defRPr/>
                </a:pPr>
                <a:r>
                  <a:rPr lang="en-US" sz="1000" dirty="0">
                    <a:hlinkClick r:id="rId6"/>
                  </a:rPr>
                  <a:t>http://www.upravacarina.gov.me/en/sections/current-activities/180691/Time-Release-Study.html?alphabet=lat</a:t>
                </a:r>
                <a:endParaRPr lang="en-US" altLang="en-US" sz="1000" dirty="0">
                  <a:solidFill>
                    <a:srgbClr val="006666"/>
                  </a:solidFill>
                </a:endParaRPr>
              </a:p>
            </p:txBody>
          </p:sp>
          <p:sp>
            <p:nvSpPr>
              <p:cNvPr id="216" name="Line 81"/>
              <p:cNvSpPr>
                <a:spLocks noChangeShapeType="1"/>
              </p:cNvSpPr>
              <p:nvPr/>
            </p:nvSpPr>
            <p:spPr bwMode="auto">
              <a:xfrm flipH="1" flipV="1">
                <a:off x="-3222128" y="2658885"/>
                <a:ext cx="0" cy="1607816"/>
              </a:xfrm>
              <a:prstGeom prst="line">
                <a:avLst/>
              </a:prstGeom>
              <a:noFill/>
              <a:ln w="25400" cap="flat" cmpd="sng">
                <a:solidFill>
                  <a:srgbClr val="006666"/>
                </a:solid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19050" tIns="19050" rIns="19050" bIns="19050" anchor="ctr"/>
              <a:lstStyle/>
              <a:p>
                <a:pPr algn="ctr" eaLnBrk="1">
                  <a:defRPr/>
                </a:pPr>
                <a:endParaRPr lang="en-US" altLang="en-US" sz="1200">
                  <a:latin typeface="+mn-lt"/>
                </a:endParaRPr>
              </a:p>
            </p:txBody>
          </p:sp>
        </p:grpSp>
      </p:grpSp>
      <p:sp>
        <p:nvSpPr>
          <p:cNvPr id="2" name="Title 1"/>
          <p:cNvSpPr>
            <a:spLocks noGrp="1"/>
          </p:cNvSpPr>
          <p:nvPr>
            <p:ph type="title"/>
          </p:nvPr>
        </p:nvSpPr>
        <p:spPr>
          <a:xfrm>
            <a:off x="440482" y="514352"/>
            <a:ext cx="8233826" cy="929303"/>
          </a:xfrm>
        </p:spPr>
        <p:txBody>
          <a:bodyPr/>
          <a:lstStyle/>
          <a:p>
            <a:pPr algn="ctr"/>
            <a:r>
              <a:rPr lang="en-US" sz="2400" b="1" dirty="0">
                <a:solidFill>
                  <a:srgbClr val="C00000"/>
                </a:solidFill>
                <a:latin typeface="+mn-lt"/>
              </a:rPr>
              <a:t>PROJECTS </a:t>
            </a:r>
            <a:r>
              <a:rPr lang="en-US" sz="2400" b="1" dirty="0">
                <a:solidFill>
                  <a:srgbClr val="C00000"/>
                </a:solidFill>
                <a:latin typeface="Calibri" panose="020F0502020204030204" pitchFamily="34" charset="0"/>
                <a:cs typeface="Calibri" panose="020F0502020204030204" pitchFamily="34" charset="0"/>
              </a:rPr>
              <a:t>&amp; TACB</a:t>
            </a:r>
            <a:r>
              <a:rPr lang="en-US" sz="2400" b="1" dirty="0">
                <a:solidFill>
                  <a:srgbClr val="C00000"/>
                </a:solidFill>
                <a:latin typeface="+mn-lt"/>
              </a:rPr>
              <a:t> supported by DONOR PARTNERS</a:t>
            </a:r>
          </a:p>
        </p:txBody>
      </p:sp>
      <p:sp>
        <p:nvSpPr>
          <p:cNvPr id="8" name="Text Placeholder 7"/>
          <p:cNvSpPr>
            <a:spLocks noGrp="1"/>
          </p:cNvSpPr>
          <p:nvPr>
            <p:ph type="body" idx="2"/>
          </p:nvPr>
        </p:nvSpPr>
        <p:spPr>
          <a:xfrm>
            <a:off x="181598" y="5571034"/>
            <a:ext cx="8581402" cy="677365"/>
          </a:xfrm>
        </p:spPr>
        <p:txBody>
          <a:bodyPr/>
          <a:lstStyle/>
          <a:p>
            <a:endParaRPr lang="en-US" dirty="0"/>
          </a:p>
          <a:p>
            <a:r>
              <a:rPr lang="en-US" b="1" dirty="0">
                <a:solidFill>
                  <a:srgbClr val="C00000"/>
                </a:solidFill>
              </a:rPr>
              <a:t>Other TACB support by: </a:t>
            </a:r>
            <a:r>
              <a:rPr lang="en-US" b="1" dirty="0">
                <a:solidFill>
                  <a:schemeClr val="accent4">
                    <a:lumMod val="50000"/>
                  </a:schemeClr>
                </a:solidFill>
              </a:rPr>
              <a:t>WTO, WCO, UNCTAD, USAID, OECD, etc….</a:t>
            </a:r>
          </a:p>
        </p:txBody>
      </p:sp>
      <p:grpSp>
        <p:nvGrpSpPr>
          <p:cNvPr id="183" name="Group 182"/>
          <p:cNvGrpSpPr/>
          <p:nvPr/>
        </p:nvGrpSpPr>
        <p:grpSpPr>
          <a:xfrm>
            <a:off x="56917" y="1763863"/>
            <a:ext cx="4413968" cy="10699538"/>
            <a:chOff x="412531" y="1542882"/>
            <a:chExt cx="4413968" cy="11272927"/>
          </a:xfrm>
        </p:grpSpPr>
        <p:sp>
          <p:nvSpPr>
            <p:cNvPr id="184" name="TextBox 183"/>
            <p:cNvSpPr txBox="1"/>
            <p:nvPr/>
          </p:nvSpPr>
          <p:spPr>
            <a:xfrm>
              <a:off x="412531" y="3914798"/>
              <a:ext cx="852122" cy="344442"/>
            </a:xfrm>
            <a:prstGeom prst="rect">
              <a:avLst/>
            </a:prstGeom>
            <a:noFill/>
          </p:spPr>
          <p:txBody>
            <a:bodyPr wrap="square" rtlCol="0">
              <a:spAutoFit/>
            </a:bodyPr>
            <a:lstStyle/>
            <a:p>
              <a:pPr algn="ctr"/>
              <a:r>
                <a:rPr lang="en-US" dirty="0">
                  <a:solidFill>
                    <a:schemeClr val="bg1"/>
                  </a:solidFill>
                </a:rPr>
                <a:t>A</a:t>
              </a:r>
            </a:p>
          </p:txBody>
        </p:sp>
        <p:sp>
          <p:nvSpPr>
            <p:cNvPr id="185" name="TextBox 184"/>
            <p:cNvSpPr txBox="1"/>
            <p:nvPr/>
          </p:nvSpPr>
          <p:spPr>
            <a:xfrm>
              <a:off x="425512" y="4348018"/>
              <a:ext cx="852122" cy="344442"/>
            </a:xfrm>
            <a:prstGeom prst="rect">
              <a:avLst/>
            </a:prstGeom>
            <a:noFill/>
          </p:spPr>
          <p:txBody>
            <a:bodyPr wrap="square" rtlCol="0">
              <a:spAutoFit/>
            </a:bodyPr>
            <a:lstStyle/>
            <a:p>
              <a:pPr algn="ctr"/>
              <a:r>
                <a:rPr lang="en-US" dirty="0">
                  <a:solidFill>
                    <a:schemeClr val="bg1"/>
                  </a:solidFill>
                </a:rPr>
                <a:t>B</a:t>
              </a:r>
            </a:p>
          </p:txBody>
        </p:sp>
        <p:sp>
          <p:nvSpPr>
            <p:cNvPr id="186" name="TextBox 185"/>
            <p:cNvSpPr txBox="1"/>
            <p:nvPr/>
          </p:nvSpPr>
          <p:spPr>
            <a:xfrm>
              <a:off x="412531" y="4862598"/>
              <a:ext cx="852122" cy="344442"/>
            </a:xfrm>
            <a:prstGeom prst="rect">
              <a:avLst/>
            </a:prstGeom>
            <a:noFill/>
          </p:spPr>
          <p:txBody>
            <a:bodyPr wrap="square" rtlCol="0">
              <a:spAutoFit/>
            </a:bodyPr>
            <a:lstStyle/>
            <a:p>
              <a:pPr algn="ctr"/>
              <a:r>
                <a:rPr lang="en-US" dirty="0">
                  <a:solidFill>
                    <a:schemeClr val="bg1"/>
                  </a:solidFill>
                </a:rPr>
                <a:t>C</a:t>
              </a:r>
            </a:p>
          </p:txBody>
        </p:sp>
        <p:grpSp>
          <p:nvGrpSpPr>
            <p:cNvPr id="187" name="Group 4"/>
            <p:cNvGrpSpPr>
              <a:grpSpLocks/>
            </p:cNvGrpSpPr>
            <p:nvPr/>
          </p:nvGrpSpPr>
          <p:grpSpPr bwMode="auto">
            <a:xfrm>
              <a:off x="1415121" y="12770586"/>
              <a:ext cx="216387" cy="45223"/>
              <a:chOff x="188912" y="263252"/>
              <a:chExt cx="211136" cy="44402"/>
            </a:xfrm>
          </p:grpSpPr>
          <p:sp>
            <p:nvSpPr>
              <p:cNvPr id="205" name="Oval 8"/>
              <p:cNvSpPr>
                <a:spLocks/>
              </p:cNvSpPr>
              <p:nvPr/>
            </p:nvSpPr>
            <p:spPr bwMode="auto">
              <a:xfrm>
                <a:off x="188912" y="263252"/>
                <a:ext cx="44450" cy="44402"/>
              </a:xfrm>
              <a:prstGeom prst="ellipse">
                <a:avLst/>
              </a:prstGeom>
              <a:solidFill>
                <a:srgbClr val="FFFFFF"/>
              </a:solidFill>
              <a:ln>
                <a:noFill/>
              </a:ln>
              <a:effectLst/>
              <a:extLst>
                <a:ext uri="{91240B29-F687-4F45-9708-019B960494DF}">
                  <a14:hiddenLine xmlns:a14="http://schemas.microsoft.com/office/drawing/2010/main" w="12700"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50800" tIns="50800" rIns="50800" bIns="50800" anchor="ctr"/>
              <a:lstStyle>
                <a:lvl1pPr>
                  <a:defRPr sz="5000">
                    <a:solidFill>
                      <a:srgbClr val="000000"/>
                    </a:solidFill>
                    <a:latin typeface="Helvetica Light" charset="0"/>
                    <a:ea typeface="Helvetica Light" charset="0"/>
                    <a:cs typeface="Helvetica Light" charset="0"/>
                    <a:sym typeface="Helvetica Light" charset="0"/>
                  </a:defRPr>
                </a:lvl1pPr>
                <a:lvl2pPr marL="742950" indent="-285750">
                  <a:defRPr sz="5000">
                    <a:solidFill>
                      <a:srgbClr val="000000"/>
                    </a:solidFill>
                    <a:latin typeface="Helvetica Light" charset="0"/>
                    <a:ea typeface="Helvetica Light" charset="0"/>
                    <a:cs typeface="Helvetica Light" charset="0"/>
                    <a:sym typeface="Helvetica Light" charset="0"/>
                  </a:defRPr>
                </a:lvl2pPr>
                <a:lvl3pPr marL="1143000" indent="-228600">
                  <a:defRPr sz="5000">
                    <a:solidFill>
                      <a:srgbClr val="000000"/>
                    </a:solidFill>
                    <a:latin typeface="Helvetica Light" charset="0"/>
                    <a:ea typeface="Helvetica Light" charset="0"/>
                    <a:cs typeface="Helvetica Light" charset="0"/>
                    <a:sym typeface="Helvetica Light" charset="0"/>
                  </a:defRPr>
                </a:lvl3pPr>
                <a:lvl4pPr marL="1600200" indent="-228600">
                  <a:defRPr sz="5000">
                    <a:solidFill>
                      <a:srgbClr val="000000"/>
                    </a:solidFill>
                    <a:latin typeface="Helvetica Light" charset="0"/>
                    <a:ea typeface="Helvetica Light" charset="0"/>
                    <a:cs typeface="Helvetica Light" charset="0"/>
                    <a:sym typeface="Helvetica Light" charset="0"/>
                  </a:defRPr>
                </a:lvl4pPr>
                <a:lvl5pPr marL="2057400" indent="-228600">
                  <a:defRPr sz="5000">
                    <a:solidFill>
                      <a:srgbClr val="000000"/>
                    </a:solidFill>
                    <a:latin typeface="Helvetica Light" charset="0"/>
                    <a:ea typeface="Helvetica Light" charset="0"/>
                    <a:cs typeface="Helvetica Light" charset="0"/>
                    <a:sym typeface="Helvetica Light" charset="0"/>
                  </a:defRPr>
                </a:lvl5pPr>
                <a:lvl6pPr marL="2514600" indent="-228600" defTabSz="825500" eaLnBrk="0" fontAlgn="base" hangingPunct="0">
                  <a:spcBef>
                    <a:spcPct val="0"/>
                  </a:spcBef>
                  <a:spcAft>
                    <a:spcPct val="0"/>
                  </a:spcAft>
                  <a:defRPr sz="5000">
                    <a:solidFill>
                      <a:srgbClr val="000000"/>
                    </a:solidFill>
                    <a:latin typeface="Helvetica Light" charset="0"/>
                    <a:ea typeface="Helvetica Light" charset="0"/>
                    <a:cs typeface="Helvetica Light" charset="0"/>
                    <a:sym typeface="Helvetica Light" charset="0"/>
                  </a:defRPr>
                </a:lvl6pPr>
                <a:lvl7pPr marL="2971800" indent="-228600" defTabSz="825500" eaLnBrk="0" fontAlgn="base" hangingPunct="0">
                  <a:spcBef>
                    <a:spcPct val="0"/>
                  </a:spcBef>
                  <a:spcAft>
                    <a:spcPct val="0"/>
                  </a:spcAft>
                  <a:defRPr sz="5000">
                    <a:solidFill>
                      <a:srgbClr val="000000"/>
                    </a:solidFill>
                    <a:latin typeface="Helvetica Light" charset="0"/>
                    <a:ea typeface="Helvetica Light" charset="0"/>
                    <a:cs typeface="Helvetica Light" charset="0"/>
                    <a:sym typeface="Helvetica Light" charset="0"/>
                  </a:defRPr>
                </a:lvl7pPr>
                <a:lvl8pPr marL="3429000" indent="-228600" defTabSz="825500" eaLnBrk="0" fontAlgn="base" hangingPunct="0">
                  <a:spcBef>
                    <a:spcPct val="0"/>
                  </a:spcBef>
                  <a:spcAft>
                    <a:spcPct val="0"/>
                  </a:spcAft>
                  <a:defRPr sz="5000">
                    <a:solidFill>
                      <a:srgbClr val="000000"/>
                    </a:solidFill>
                    <a:latin typeface="Helvetica Light" charset="0"/>
                    <a:ea typeface="Helvetica Light" charset="0"/>
                    <a:cs typeface="Helvetica Light" charset="0"/>
                    <a:sym typeface="Helvetica Light" charset="0"/>
                  </a:defRPr>
                </a:lvl8pPr>
                <a:lvl9pPr marL="3886200" indent="-228600" defTabSz="825500" eaLnBrk="0" fontAlgn="base" hangingPunct="0">
                  <a:spcBef>
                    <a:spcPct val="0"/>
                  </a:spcBef>
                  <a:spcAft>
                    <a:spcPct val="0"/>
                  </a:spcAft>
                  <a:defRPr sz="5000">
                    <a:solidFill>
                      <a:srgbClr val="000000"/>
                    </a:solidFill>
                    <a:latin typeface="Helvetica Light" charset="0"/>
                    <a:ea typeface="Helvetica Light" charset="0"/>
                    <a:cs typeface="Helvetica Light" charset="0"/>
                    <a:sym typeface="Helvetica Light" charset="0"/>
                  </a:defRPr>
                </a:lvl9pPr>
              </a:lstStyle>
              <a:p>
                <a:pPr algn="ctr" eaLnBrk="1"/>
                <a:endParaRPr lang="en-US" altLang="en-US" sz="3200">
                  <a:solidFill>
                    <a:srgbClr val="FFFFFF"/>
                  </a:solidFill>
                  <a:latin typeface="Arial" panose="020B0604020202020204" pitchFamily="34" charset="0"/>
                </a:endParaRPr>
              </a:p>
            </p:txBody>
          </p:sp>
          <p:sp>
            <p:nvSpPr>
              <p:cNvPr id="206" name="Oval 14"/>
              <p:cNvSpPr>
                <a:spLocks/>
              </p:cNvSpPr>
              <p:nvPr/>
            </p:nvSpPr>
            <p:spPr bwMode="auto">
              <a:xfrm>
                <a:off x="354011" y="263252"/>
                <a:ext cx="46037" cy="44402"/>
              </a:xfrm>
              <a:prstGeom prst="ellipse">
                <a:avLst/>
              </a:prstGeom>
              <a:solidFill>
                <a:srgbClr val="FFFFFF"/>
              </a:solidFill>
              <a:ln>
                <a:noFill/>
              </a:ln>
              <a:effectLst/>
              <a:extLst>
                <a:ext uri="{91240B29-F687-4F45-9708-019B960494DF}">
                  <a14:hiddenLine xmlns:a14="http://schemas.microsoft.com/office/drawing/2010/main" w="12700"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50800" tIns="50800" rIns="50800" bIns="50800" anchor="ctr"/>
              <a:lstStyle>
                <a:lvl1pPr>
                  <a:defRPr sz="5000">
                    <a:solidFill>
                      <a:srgbClr val="000000"/>
                    </a:solidFill>
                    <a:latin typeface="Helvetica Light" charset="0"/>
                    <a:ea typeface="Helvetica Light" charset="0"/>
                    <a:cs typeface="Helvetica Light" charset="0"/>
                    <a:sym typeface="Helvetica Light" charset="0"/>
                  </a:defRPr>
                </a:lvl1pPr>
                <a:lvl2pPr marL="742950" indent="-285750">
                  <a:defRPr sz="5000">
                    <a:solidFill>
                      <a:srgbClr val="000000"/>
                    </a:solidFill>
                    <a:latin typeface="Helvetica Light" charset="0"/>
                    <a:ea typeface="Helvetica Light" charset="0"/>
                    <a:cs typeface="Helvetica Light" charset="0"/>
                    <a:sym typeface="Helvetica Light" charset="0"/>
                  </a:defRPr>
                </a:lvl2pPr>
                <a:lvl3pPr marL="1143000" indent="-228600">
                  <a:defRPr sz="5000">
                    <a:solidFill>
                      <a:srgbClr val="000000"/>
                    </a:solidFill>
                    <a:latin typeface="Helvetica Light" charset="0"/>
                    <a:ea typeface="Helvetica Light" charset="0"/>
                    <a:cs typeface="Helvetica Light" charset="0"/>
                    <a:sym typeface="Helvetica Light" charset="0"/>
                  </a:defRPr>
                </a:lvl3pPr>
                <a:lvl4pPr marL="1600200" indent="-228600">
                  <a:defRPr sz="5000">
                    <a:solidFill>
                      <a:srgbClr val="000000"/>
                    </a:solidFill>
                    <a:latin typeface="Helvetica Light" charset="0"/>
                    <a:ea typeface="Helvetica Light" charset="0"/>
                    <a:cs typeface="Helvetica Light" charset="0"/>
                    <a:sym typeface="Helvetica Light" charset="0"/>
                  </a:defRPr>
                </a:lvl4pPr>
                <a:lvl5pPr marL="2057400" indent="-228600">
                  <a:defRPr sz="5000">
                    <a:solidFill>
                      <a:srgbClr val="000000"/>
                    </a:solidFill>
                    <a:latin typeface="Helvetica Light" charset="0"/>
                    <a:ea typeface="Helvetica Light" charset="0"/>
                    <a:cs typeface="Helvetica Light" charset="0"/>
                    <a:sym typeface="Helvetica Light" charset="0"/>
                  </a:defRPr>
                </a:lvl5pPr>
                <a:lvl6pPr marL="2514600" indent="-228600" defTabSz="825500" eaLnBrk="0" fontAlgn="base" hangingPunct="0">
                  <a:spcBef>
                    <a:spcPct val="0"/>
                  </a:spcBef>
                  <a:spcAft>
                    <a:spcPct val="0"/>
                  </a:spcAft>
                  <a:defRPr sz="5000">
                    <a:solidFill>
                      <a:srgbClr val="000000"/>
                    </a:solidFill>
                    <a:latin typeface="Helvetica Light" charset="0"/>
                    <a:ea typeface="Helvetica Light" charset="0"/>
                    <a:cs typeface="Helvetica Light" charset="0"/>
                    <a:sym typeface="Helvetica Light" charset="0"/>
                  </a:defRPr>
                </a:lvl6pPr>
                <a:lvl7pPr marL="2971800" indent="-228600" defTabSz="825500" eaLnBrk="0" fontAlgn="base" hangingPunct="0">
                  <a:spcBef>
                    <a:spcPct val="0"/>
                  </a:spcBef>
                  <a:spcAft>
                    <a:spcPct val="0"/>
                  </a:spcAft>
                  <a:defRPr sz="5000">
                    <a:solidFill>
                      <a:srgbClr val="000000"/>
                    </a:solidFill>
                    <a:latin typeface="Helvetica Light" charset="0"/>
                    <a:ea typeface="Helvetica Light" charset="0"/>
                    <a:cs typeface="Helvetica Light" charset="0"/>
                    <a:sym typeface="Helvetica Light" charset="0"/>
                  </a:defRPr>
                </a:lvl7pPr>
                <a:lvl8pPr marL="3429000" indent="-228600" defTabSz="825500" eaLnBrk="0" fontAlgn="base" hangingPunct="0">
                  <a:spcBef>
                    <a:spcPct val="0"/>
                  </a:spcBef>
                  <a:spcAft>
                    <a:spcPct val="0"/>
                  </a:spcAft>
                  <a:defRPr sz="5000">
                    <a:solidFill>
                      <a:srgbClr val="000000"/>
                    </a:solidFill>
                    <a:latin typeface="Helvetica Light" charset="0"/>
                    <a:ea typeface="Helvetica Light" charset="0"/>
                    <a:cs typeface="Helvetica Light" charset="0"/>
                    <a:sym typeface="Helvetica Light" charset="0"/>
                  </a:defRPr>
                </a:lvl8pPr>
                <a:lvl9pPr marL="3886200" indent="-228600" defTabSz="825500" eaLnBrk="0" fontAlgn="base" hangingPunct="0">
                  <a:spcBef>
                    <a:spcPct val="0"/>
                  </a:spcBef>
                  <a:spcAft>
                    <a:spcPct val="0"/>
                  </a:spcAft>
                  <a:defRPr sz="5000">
                    <a:solidFill>
                      <a:srgbClr val="000000"/>
                    </a:solidFill>
                    <a:latin typeface="Helvetica Light" charset="0"/>
                    <a:ea typeface="Helvetica Light" charset="0"/>
                    <a:cs typeface="Helvetica Light" charset="0"/>
                    <a:sym typeface="Helvetica Light" charset="0"/>
                  </a:defRPr>
                </a:lvl9pPr>
              </a:lstStyle>
              <a:p>
                <a:pPr algn="ctr" eaLnBrk="1"/>
                <a:endParaRPr lang="en-US" altLang="en-US" sz="3200">
                  <a:solidFill>
                    <a:srgbClr val="FFFFFF"/>
                  </a:solidFill>
                  <a:latin typeface="Arial" panose="020B0604020202020204" pitchFamily="34" charset="0"/>
                </a:endParaRPr>
              </a:p>
            </p:txBody>
          </p:sp>
        </p:grpSp>
        <p:grpSp>
          <p:nvGrpSpPr>
            <p:cNvPr id="188" name="Group 25"/>
            <p:cNvGrpSpPr>
              <a:grpSpLocks/>
            </p:cNvGrpSpPr>
            <p:nvPr/>
          </p:nvGrpSpPr>
          <p:grpSpPr bwMode="auto">
            <a:xfrm>
              <a:off x="486971" y="1542882"/>
              <a:ext cx="4339528" cy="3610573"/>
              <a:chOff x="524301" y="18593"/>
              <a:chExt cx="11107542" cy="8145435"/>
            </a:xfrm>
          </p:grpSpPr>
          <p:sp>
            <p:nvSpPr>
              <p:cNvPr id="189" name="AutoShape 26"/>
              <p:cNvSpPr>
                <a:spLocks/>
              </p:cNvSpPr>
              <p:nvPr/>
            </p:nvSpPr>
            <p:spPr bwMode="auto">
              <a:xfrm>
                <a:off x="695447" y="1119485"/>
                <a:ext cx="313052" cy="6388370"/>
              </a:xfrm>
              <a:custGeom>
                <a:avLst/>
                <a:gdLst>
                  <a:gd name="T0" fmla="*/ 273515 w 21472"/>
                  <a:gd name="T1" fmla="*/ 2418655 h 21587"/>
                  <a:gd name="T2" fmla="*/ 273515 w 21472"/>
                  <a:gd name="T3" fmla="*/ 2418655 h 21587"/>
                  <a:gd name="T4" fmla="*/ 273515 w 21472"/>
                  <a:gd name="T5" fmla="*/ 2418655 h 21587"/>
                  <a:gd name="T6" fmla="*/ 273515 w 21472"/>
                  <a:gd name="T7" fmla="*/ 2418655 h 2158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472" h="21587">
                    <a:moveTo>
                      <a:pt x="9" y="0"/>
                    </a:moveTo>
                    <a:lnTo>
                      <a:pt x="9" y="20121"/>
                    </a:lnTo>
                    <a:cubicBezTo>
                      <a:pt x="-128" y="20547"/>
                      <a:pt x="1425" y="20956"/>
                      <a:pt x="4239" y="21237"/>
                    </a:cubicBezTo>
                    <a:cubicBezTo>
                      <a:pt x="6623" y="21475"/>
                      <a:pt x="9720" y="21600"/>
                      <a:pt x="12890" y="21585"/>
                    </a:cubicBezTo>
                    <a:lnTo>
                      <a:pt x="21472" y="21585"/>
                    </a:lnTo>
                  </a:path>
                </a:pathLst>
              </a:custGeom>
              <a:ln>
                <a:solidFill>
                  <a:srgbClr val="002060"/>
                </a:solidFill>
                <a:headEnd type="none" w="med" len="med"/>
                <a:tailEnd type="none" w="med" len="med"/>
              </a:ln>
            </p:spPr>
            <p:style>
              <a:lnRef idx="2">
                <a:schemeClr val="accent1"/>
              </a:lnRef>
              <a:fillRef idx="0">
                <a:schemeClr val="accent1"/>
              </a:fillRef>
              <a:effectRef idx="1">
                <a:schemeClr val="accent1"/>
              </a:effectRef>
              <a:fontRef idx="minor">
                <a:schemeClr val="tx1"/>
              </a:fontRef>
            </p:style>
            <p:txBody>
              <a:bodyPr lIns="19050" tIns="19050" rIns="19050" bIns="19050" anchor="ctr"/>
              <a:lstStyle/>
              <a:p>
                <a:endParaRPr lang="en-GB" sz="1875"/>
              </a:p>
            </p:txBody>
          </p:sp>
          <p:sp>
            <p:nvSpPr>
              <p:cNvPr id="190" name="AutoShape 27"/>
              <p:cNvSpPr>
                <a:spLocks/>
              </p:cNvSpPr>
              <p:nvPr/>
            </p:nvSpPr>
            <p:spPr bwMode="auto">
              <a:xfrm>
                <a:off x="774970" y="4299748"/>
                <a:ext cx="547029" cy="328423"/>
              </a:xfrm>
              <a:custGeom>
                <a:avLst/>
                <a:gdLst>
                  <a:gd name="T0" fmla="*/ 273515 w 21472"/>
                  <a:gd name="T1" fmla="*/ 164204 h 21405"/>
                  <a:gd name="T2" fmla="*/ 273515 w 21472"/>
                  <a:gd name="T3" fmla="*/ 164204 h 21405"/>
                  <a:gd name="T4" fmla="*/ 273515 w 21472"/>
                  <a:gd name="T5" fmla="*/ 164204 h 21405"/>
                  <a:gd name="T6" fmla="*/ 273515 w 21472"/>
                  <a:gd name="T7" fmla="*/ 164204 h 2140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472" h="21405">
                    <a:moveTo>
                      <a:pt x="9" y="0"/>
                    </a:moveTo>
                    <a:cubicBezTo>
                      <a:pt x="-128" y="6214"/>
                      <a:pt x="1425" y="12200"/>
                      <a:pt x="4239" y="16304"/>
                    </a:cubicBezTo>
                    <a:cubicBezTo>
                      <a:pt x="6623" y="19780"/>
                      <a:pt x="9720" y="21600"/>
                      <a:pt x="12890" y="21388"/>
                    </a:cubicBezTo>
                    <a:lnTo>
                      <a:pt x="21472" y="21388"/>
                    </a:lnTo>
                  </a:path>
                </a:pathLst>
              </a:custGeom>
              <a:noFill/>
              <a:ln w="25400" cap="flat" cmpd="sng">
                <a:solidFill>
                  <a:srgbClr val="002060"/>
                </a:solidFill>
                <a:prstDash val="solid"/>
                <a:miter lim="400000"/>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lIns="19050" tIns="19050" rIns="19050" bIns="19050" anchor="ctr"/>
              <a:lstStyle/>
              <a:p>
                <a:endParaRPr lang="en-GB" sz="1875"/>
              </a:p>
            </p:txBody>
          </p:sp>
          <p:sp>
            <p:nvSpPr>
              <p:cNvPr id="191" name="AutoShape 28"/>
              <p:cNvSpPr>
                <a:spLocks/>
              </p:cNvSpPr>
              <p:nvPr/>
            </p:nvSpPr>
            <p:spPr bwMode="auto">
              <a:xfrm>
                <a:off x="768514" y="2120042"/>
                <a:ext cx="547029" cy="328425"/>
              </a:xfrm>
              <a:custGeom>
                <a:avLst/>
                <a:gdLst>
                  <a:gd name="T0" fmla="*/ 273515 w 21472"/>
                  <a:gd name="T1" fmla="*/ 164204 h 21405"/>
                  <a:gd name="T2" fmla="*/ 273515 w 21472"/>
                  <a:gd name="T3" fmla="*/ 164204 h 21405"/>
                  <a:gd name="T4" fmla="*/ 273515 w 21472"/>
                  <a:gd name="T5" fmla="*/ 164204 h 21405"/>
                  <a:gd name="T6" fmla="*/ 273515 w 21472"/>
                  <a:gd name="T7" fmla="*/ 164204 h 2140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472" h="21405">
                    <a:moveTo>
                      <a:pt x="9" y="0"/>
                    </a:moveTo>
                    <a:cubicBezTo>
                      <a:pt x="-128" y="6214"/>
                      <a:pt x="1425" y="12200"/>
                      <a:pt x="4239" y="16304"/>
                    </a:cubicBezTo>
                    <a:cubicBezTo>
                      <a:pt x="6623" y="19780"/>
                      <a:pt x="9720" y="21600"/>
                      <a:pt x="12890" y="21388"/>
                    </a:cubicBezTo>
                    <a:lnTo>
                      <a:pt x="21472" y="21388"/>
                    </a:lnTo>
                  </a:path>
                </a:pathLst>
              </a:custGeom>
              <a:noFill/>
              <a:ln w="25400" cap="flat" cmpd="sng">
                <a:solidFill>
                  <a:srgbClr val="002060"/>
                </a:solidFill>
                <a:prstDash val="solid"/>
                <a:miter lim="400000"/>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lIns="19050" tIns="19050" rIns="19050" bIns="19050" anchor="ctr"/>
              <a:lstStyle/>
              <a:p>
                <a:endParaRPr lang="en-GB" sz="1875"/>
              </a:p>
            </p:txBody>
          </p:sp>
          <p:grpSp>
            <p:nvGrpSpPr>
              <p:cNvPr id="192" name="Group 29"/>
              <p:cNvGrpSpPr>
                <a:grpSpLocks/>
              </p:cNvGrpSpPr>
              <p:nvPr/>
            </p:nvGrpSpPr>
            <p:grpSpPr bwMode="auto">
              <a:xfrm>
                <a:off x="524301" y="18593"/>
                <a:ext cx="11107542" cy="1115322"/>
                <a:chOff x="524301" y="18593"/>
                <a:chExt cx="11107542" cy="1115322"/>
              </a:xfrm>
            </p:grpSpPr>
            <p:sp>
              <p:nvSpPr>
                <p:cNvPr id="202" name="AutoShape 30"/>
                <p:cNvSpPr>
                  <a:spLocks/>
                </p:cNvSpPr>
                <p:nvPr/>
              </p:nvSpPr>
              <p:spPr bwMode="auto">
                <a:xfrm>
                  <a:off x="524301" y="18593"/>
                  <a:ext cx="11107542" cy="1115322"/>
                </a:xfrm>
                <a:prstGeom prst="roundRect">
                  <a:avLst>
                    <a:gd name="adj" fmla="val 50000"/>
                  </a:avLst>
                </a:prstGeom>
                <a:solidFill>
                  <a:srgbClr val="C00000"/>
                </a:solidFill>
                <a:ln>
                  <a:headEnd type="none" w="med" len="med"/>
                  <a:tailEnd type="none" w="med" len="med"/>
                </a:ln>
                <a:extLst/>
              </p:spPr>
              <p:style>
                <a:lnRef idx="0">
                  <a:schemeClr val="accent4"/>
                </a:lnRef>
                <a:fillRef idx="3">
                  <a:schemeClr val="accent4"/>
                </a:fillRef>
                <a:effectRef idx="3">
                  <a:schemeClr val="accent4"/>
                </a:effectRef>
                <a:fontRef idx="minor">
                  <a:schemeClr val="lt1"/>
                </a:fontRef>
              </p:style>
              <p:txBody>
                <a:bodyPr lIns="19050" tIns="19050" rIns="19050" bIns="19050" anchor="ctr"/>
                <a:lstStyle>
                  <a:lvl1pPr>
                    <a:defRPr sz="5000">
                      <a:solidFill>
                        <a:srgbClr val="000000"/>
                      </a:solidFill>
                      <a:latin typeface="Helvetica Light" charset="0"/>
                      <a:ea typeface="Helvetica Light" charset="0"/>
                      <a:cs typeface="Helvetica Light" charset="0"/>
                      <a:sym typeface="Helvetica Light" charset="0"/>
                    </a:defRPr>
                  </a:lvl1pPr>
                  <a:lvl2pPr marL="742950" indent="-285750">
                    <a:defRPr sz="5000">
                      <a:solidFill>
                        <a:srgbClr val="000000"/>
                      </a:solidFill>
                      <a:latin typeface="Helvetica Light" charset="0"/>
                      <a:ea typeface="Helvetica Light" charset="0"/>
                      <a:cs typeface="Helvetica Light" charset="0"/>
                      <a:sym typeface="Helvetica Light" charset="0"/>
                    </a:defRPr>
                  </a:lvl2pPr>
                  <a:lvl3pPr marL="1143000" indent="-228600">
                    <a:defRPr sz="5000">
                      <a:solidFill>
                        <a:srgbClr val="000000"/>
                      </a:solidFill>
                      <a:latin typeface="Helvetica Light" charset="0"/>
                      <a:ea typeface="Helvetica Light" charset="0"/>
                      <a:cs typeface="Helvetica Light" charset="0"/>
                      <a:sym typeface="Helvetica Light" charset="0"/>
                    </a:defRPr>
                  </a:lvl3pPr>
                  <a:lvl4pPr marL="1600200" indent="-228600">
                    <a:defRPr sz="5000">
                      <a:solidFill>
                        <a:srgbClr val="000000"/>
                      </a:solidFill>
                      <a:latin typeface="Helvetica Light" charset="0"/>
                      <a:ea typeface="Helvetica Light" charset="0"/>
                      <a:cs typeface="Helvetica Light" charset="0"/>
                      <a:sym typeface="Helvetica Light" charset="0"/>
                    </a:defRPr>
                  </a:lvl4pPr>
                  <a:lvl5pPr marL="2057400" indent="-228600">
                    <a:defRPr sz="5000">
                      <a:solidFill>
                        <a:srgbClr val="000000"/>
                      </a:solidFill>
                      <a:latin typeface="Helvetica Light" charset="0"/>
                      <a:ea typeface="Helvetica Light" charset="0"/>
                      <a:cs typeface="Helvetica Light" charset="0"/>
                      <a:sym typeface="Helvetica Light" charset="0"/>
                    </a:defRPr>
                  </a:lvl5pPr>
                  <a:lvl6pPr marL="2514600" indent="-228600" defTabSz="825500" eaLnBrk="0" fontAlgn="base" hangingPunct="0">
                    <a:spcBef>
                      <a:spcPct val="0"/>
                    </a:spcBef>
                    <a:spcAft>
                      <a:spcPct val="0"/>
                    </a:spcAft>
                    <a:defRPr sz="5000">
                      <a:solidFill>
                        <a:srgbClr val="000000"/>
                      </a:solidFill>
                      <a:latin typeface="Helvetica Light" charset="0"/>
                      <a:ea typeface="Helvetica Light" charset="0"/>
                      <a:cs typeface="Helvetica Light" charset="0"/>
                      <a:sym typeface="Helvetica Light" charset="0"/>
                    </a:defRPr>
                  </a:lvl6pPr>
                  <a:lvl7pPr marL="2971800" indent="-228600" defTabSz="825500" eaLnBrk="0" fontAlgn="base" hangingPunct="0">
                    <a:spcBef>
                      <a:spcPct val="0"/>
                    </a:spcBef>
                    <a:spcAft>
                      <a:spcPct val="0"/>
                    </a:spcAft>
                    <a:defRPr sz="5000">
                      <a:solidFill>
                        <a:srgbClr val="000000"/>
                      </a:solidFill>
                      <a:latin typeface="Helvetica Light" charset="0"/>
                      <a:ea typeface="Helvetica Light" charset="0"/>
                      <a:cs typeface="Helvetica Light" charset="0"/>
                      <a:sym typeface="Helvetica Light" charset="0"/>
                    </a:defRPr>
                  </a:lvl7pPr>
                  <a:lvl8pPr marL="3429000" indent="-228600" defTabSz="825500" eaLnBrk="0" fontAlgn="base" hangingPunct="0">
                    <a:spcBef>
                      <a:spcPct val="0"/>
                    </a:spcBef>
                    <a:spcAft>
                      <a:spcPct val="0"/>
                    </a:spcAft>
                    <a:defRPr sz="5000">
                      <a:solidFill>
                        <a:srgbClr val="000000"/>
                      </a:solidFill>
                      <a:latin typeface="Helvetica Light" charset="0"/>
                      <a:ea typeface="Helvetica Light" charset="0"/>
                      <a:cs typeface="Helvetica Light" charset="0"/>
                      <a:sym typeface="Helvetica Light" charset="0"/>
                    </a:defRPr>
                  </a:lvl8pPr>
                  <a:lvl9pPr marL="3886200" indent="-228600" defTabSz="825500" eaLnBrk="0" fontAlgn="base" hangingPunct="0">
                    <a:spcBef>
                      <a:spcPct val="0"/>
                    </a:spcBef>
                    <a:spcAft>
                      <a:spcPct val="0"/>
                    </a:spcAft>
                    <a:defRPr sz="5000">
                      <a:solidFill>
                        <a:srgbClr val="000000"/>
                      </a:solidFill>
                      <a:latin typeface="Helvetica Light" charset="0"/>
                      <a:ea typeface="Helvetica Light" charset="0"/>
                      <a:cs typeface="Helvetica Light" charset="0"/>
                      <a:sym typeface="Helvetica Light" charset="0"/>
                    </a:defRPr>
                  </a:lvl9pPr>
                </a:lstStyle>
                <a:p>
                  <a:pPr algn="ctr" eaLnBrk="1"/>
                  <a:endParaRPr lang="en-US" altLang="en-US" sz="1200" dirty="0">
                    <a:solidFill>
                      <a:srgbClr val="FFFFFF"/>
                    </a:solidFill>
                    <a:latin typeface="Arial" panose="020B0604020202020204" pitchFamily="34" charset="0"/>
                  </a:endParaRPr>
                </a:p>
              </p:txBody>
            </p:sp>
            <p:sp>
              <p:nvSpPr>
                <p:cNvPr id="203" name="Oval 31"/>
                <p:cNvSpPr>
                  <a:spLocks/>
                </p:cNvSpPr>
                <p:nvPr/>
              </p:nvSpPr>
              <p:spPr bwMode="auto">
                <a:xfrm>
                  <a:off x="695447" y="74429"/>
                  <a:ext cx="1269961" cy="944915"/>
                </a:xfrm>
                <a:prstGeom prst="ellipse">
                  <a:avLst/>
                </a:prstGeom>
                <a:solidFill>
                  <a:srgbClr val="C00000"/>
                </a:solidFill>
                <a:ln>
                  <a:headEnd type="none" w="med" len="med"/>
                  <a:tailEnd type="none" w="med" len="med"/>
                </a:ln>
                <a:extLst/>
              </p:spPr>
              <p:style>
                <a:lnRef idx="0">
                  <a:schemeClr val="accent4"/>
                </a:lnRef>
                <a:fillRef idx="3">
                  <a:schemeClr val="accent4"/>
                </a:fillRef>
                <a:effectRef idx="3">
                  <a:schemeClr val="accent4"/>
                </a:effectRef>
                <a:fontRef idx="minor">
                  <a:schemeClr val="lt1"/>
                </a:fontRef>
              </p:style>
              <p:txBody>
                <a:bodyPr lIns="19050" tIns="19050" rIns="19050" bIns="19050" anchor="ctr"/>
                <a:lstStyle>
                  <a:lvl1pPr>
                    <a:defRPr sz="5000">
                      <a:solidFill>
                        <a:srgbClr val="000000"/>
                      </a:solidFill>
                      <a:latin typeface="Helvetica Light" charset="0"/>
                      <a:ea typeface="Helvetica Light" charset="0"/>
                      <a:cs typeface="Helvetica Light" charset="0"/>
                      <a:sym typeface="Helvetica Light" charset="0"/>
                    </a:defRPr>
                  </a:lvl1pPr>
                  <a:lvl2pPr marL="742950" indent="-285750">
                    <a:defRPr sz="5000">
                      <a:solidFill>
                        <a:srgbClr val="000000"/>
                      </a:solidFill>
                      <a:latin typeface="Helvetica Light" charset="0"/>
                      <a:ea typeface="Helvetica Light" charset="0"/>
                      <a:cs typeface="Helvetica Light" charset="0"/>
                      <a:sym typeface="Helvetica Light" charset="0"/>
                    </a:defRPr>
                  </a:lvl2pPr>
                  <a:lvl3pPr marL="1143000" indent="-228600">
                    <a:defRPr sz="5000">
                      <a:solidFill>
                        <a:srgbClr val="000000"/>
                      </a:solidFill>
                      <a:latin typeface="Helvetica Light" charset="0"/>
                      <a:ea typeface="Helvetica Light" charset="0"/>
                      <a:cs typeface="Helvetica Light" charset="0"/>
                      <a:sym typeface="Helvetica Light" charset="0"/>
                    </a:defRPr>
                  </a:lvl3pPr>
                  <a:lvl4pPr marL="1600200" indent="-228600">
                    <a:defRPr sz="5000">
                      <a:solidFill>
                        <a:srgbClr val="000000"/>
                      </a:solidFill>
                      <a:latin typeface="Helvetica Light" charset="0"/>
                      <a:ea typeface="Helvetica Light" charset="0"/>
                      <a:cs typeface="Helvetica Light" charset="0"/>
                      <a:sym typeface="Helvetica Light" charset="0"/>
                    </a:defRPr>
                  </a:lvl4pPr>
                  <a:lvl5pPr marL="2057400" indent="-228600">
                    <a:defRPr sz="5000">
                      <a:solidFill>
                        <a:srgbClr val="000000"/>
                      </a:solidFill>
                      <a:latin typeface="Helvetica Light" charset="0"/>
                      <a:ea typeface="Helvetica Light" charset="0"/>
                      <a:cs typeface="Helvetica Light" charset="0"/>
                      <a:sym typeface="Helvetica Light" charset="0"/>
                    </a:defRPr>
                  </a:lvl5pPr>
                  <a:lvl6pPr marL="2514600" indent="-228600" defTabSz="825500" eaLnBrk="0" fontAlgn="base" hangingPunct="0">
                    <a:spcBef>
                      <a:spcPct val="0"/>
                    </a:spcBef>
                    <a:spcAft>
                      <a:spcPct val="0"/>
                    </a:spcAft>
                    <a:defRPr sz="5000">
                      <a:solidFill>
                        <a:srgbClr val="000000"/>
                      </a:solidFill>
                      <a:latin typeface="Helvetica Light" charset="0"/>
                      <a:ea typeface="Helvetica Light" charset="0"/>
                      <a:cs typeface="Helvetica Light" charset="0"/>
                      <a:sym typeface="Helvetica Light" charset="0"/>
                    </a:defRPr>
                  </a:lvl6pPr>
                  <a:lvl7pPr marL="2971800" indent="-228600" defTabSz="825500" eaLnBrk="0" fontAlgn="base" hangingPunct="0">
                    <a:spcBef>
                      <a:spcPct val="0"/>
                    </a:spcBef>
                    <a:spcAft>
                      <a:spcPct val="0"/>
                    </a:spcAft>
                    <a:defRPr sz="5000">
                      <a:solidFill>
                        <a:srgbClr val="000000"/>
                      </a:solidFill>
                      <a:latin typeface="Helvetica Light" charset="0"/>
                      <a:ea typeface="Helvetica Light" charset="0"/>
                      <a:cs typeface="Helvetica Light" charset="0"/>
                      <a:sym typeface="Helvetica Light" charset="0"/>
                    </a:defRPr>
                  </a:lvl7pPr>
                  <a:lvl8pPr marL="3429000" indent="-228600" defTabSz="825500" eaLnBrk="0" fontAlgn="base" hangingPunct="0">
                    <a:spcBef>
                      <a:spcPct val="0"/>
                    </a:spcBef>
                    <a:spcAft>
                      <a:spcPct val="0"/>
                    </a:spcAft>
                    <a:defRPr sz="5000">
                      <a:solidFill>
                        <a:srgbClr val="000000"/>
                      </a:solidFill>
                      <a:latin typeface="Helvetica Light" charset="0"/>
                      <a:ea typeface="Helvetica Light" charset="0"/>
                      <a:cs typeface="Helvetica Light" charset="0"/>
                      <a:sym typeface="Helvetica Light" charset="0"/>
                    </a:defRPr>
                  </a:lvl8pPr>
                  <a:lvl9pPr marL="3886200" indent="-228600" defTabSz="825500" eaLnBrk="0" fontAlgn="base" hangingPunct="0">
                    <a:spcBef>
                      <a:spcPct val="0"/>
                    </a:spcBef>
                    <a:spcAft>
                      <a:spcPct val="0"/>
                    </a:spcAft>
                    <a:defRPr sz="5000">
                      <a:solidFill>
                        <a:srgbClr val="000000"/>
                      </a:solidFill>
                      <a:latin typeface="Helvetica Light" charset="0"/>
                      <a:ea typeface="Helvetica Light" charset="0"/>
                      <a:cs typeface="Helvetica Light" charset="0"/>
                      <a:sym typeface="Helvetica Light" charset="0"/>
                    </a:defRPr>
                  </a:lvl9pPr>
                </a:lstStyle>
                <a:p>
                  <a:pPr algn="ctr" eaLnBrk="1"/>
                  <a:r>
                    <a:rPr lang="sr-Latn-ME" altLang="en-US" sz="2000" dirty="0">
                      <a:solidFill>
                        <a:srgbClr val="FFFFFF"/>
                      </a:solidFill>
                      <a:latin typeface="Arial" panose="020B0604020202020204" pitchFamily="34" charset="0"/>
                    </a:rPr>
                    <a:t>1</a:t>
                  </a:r>
                  <a:endParaRPr lang="en-US" altLang="en-US" sz="2000" dirty="0">
                    <a:solidFill>
                      <a:srgbClr val="FFFFFF"/>
                    </a:solidFill>
                    <a:latin typeface="Arial" panose="020B0604020202020204" pitchFamily="34" charset="0"/>
                  </a:endParaRPr>
                </a:p>
              </p:txBody>
            </p:sp>
            <p:sp>
              <p:nvSpPr>
                <p:cNvPr id="204" name="Rectangle 33"/>
                <p:cNvSpPr>
                  <a:spLocks/>
                </p:cNvSpPr>
                <p:nvPr/>
              </p:nvSpPr>
              <p:spPr bwMode="auto">
                <a:xfrm>
                  <a:off x="3016618" y="359267"/>
                  <a:ext cx="7067464" cy="74984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19050" tIns="19050" rIns="19050" bIns="19050" anchor="ctr">
                  <a:spAutoFit/>
                </a:bodyPr>
                <a:lstStyle/>
                <a:p>
                  <a:pPr algn="ctr" eaLnBrk="1">
                    <a:defRPr/>
                  </a:pPr>
                  <a:r>
                    <a:rPr lang="en-US" altLang="en-US" b="1" dirty="0">
                      <a:solidFill>
                        <a:schemeClr val="bg1"/>
                      </a:solidFill>
                      <a:latin typeface="+mn-lt"/>
                    </a:rPr>
                    <a:t>EU</a:t>
                  </a:r>
                </a:p>
              </p:txBody>
            </p:sp>
          </p:grpSp>
          <p:grpSp>
            <p:nvGrpSpPr>
              <p:cNvPr id="193" name="Group 35"/>
              <p:cNvGrpSpPr>
                <a:grpSpLocks/>
              </p:cNvGrpSpPr>
              <p:nvPr/>
            </p:nvGrpSpPr>
            <p:grpSpPr bwMode="auto">
              <a:xfrm>
                <a:off x="1422935" y="1595674"/>
                <a:ext cx="9417673" cy="1682112"/>
                <a:chOff x="24989" y="-693591"/>
                <a:chExt cx="9417673" cy="1682112"/>
              </a:xfrm>
            </p:grpSpPr>
            <p:sp>
              <p:nvSpPr>
                <p:cNvPr id="200" name="Rectangle 36"/>
                <p:cNvSpPr>
                  <a:spLocks/>
                </p:cNvSpPr>
                <p:nvPr/>
              </p:nvSpPr>
              <p:spPr bwMode="auto">
                <a:xfrm>
                  <a:off x="206195" y="-692391"/>
                  <a:ext cx="9236467" cy="133508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19050" tIns="19050" rIns="19050" bIns="19050" anchor="ctr">
                  <a:spAutoFit/>
                </a:bodyPr>
                <a:lstStyle/>
                <a:p>
                  <a:pPr algn="just">
                    <a:spcBef>
                      <a:spcPts val="1688"/>
                    </a:spcBef>
                    <a:defRPr/>
                  </a:pPr>
                  <a:r>
                    <a:rPr lang="en-US" altLang="en-US" sz="1400" b="1" dirty="0">
                      <a:solidFill>
                        <a:srgbClr val="C00000"/>
                      </a:solidFill>
                    </a:rPr>
                    <a:t>New Computerized Transit System – NCTS;</a:t>
                  </a:r>
                </a:p>
                <a:p>
                  <a:pPr algn="just">
                    <a:defRPr/>
                  </a:pPr>
                  <a:r>
                    <a:rPr lang="en-US" sz="1000" dirty="0">
                      <a:hlinkClick r:id="rId7"/>
                    </a:rPr>
                    <a:t>http://www.upravacarina.gov.me/vijesti/196093/spediterima-predstavljene-projektne-aktivnosti-Upave-carina.html</a:t>
                  </a:r>
                  <a:endParaRPr lang="en-US" altLang="en-US" sz="1000" dirty="0">
                    <a:solidFill>
                      <a:srgbClr val="002060"/>
                    </a:solidFill>
                  </a:endParaRPr>
                </a:p>
              </p:txBody>
            </p:sp>
            <p:sp>
              <p:nvSpPr>
                <p:cNvPr id="201" name="Line 37"/>
                <p:cNvSpPr>
                  <a:spLocks noChangeShapeType="1"/>
                </p:cNvSpPr>
                <p:nvPr/>
              </p:nvSpPr>
              <p:spPr bwMode="auto">
                <a:xfrm flipH="1" flipV="1">
                  <a:off x="24989" y="-693591"/>
                  <a:ext cx="9117" cy="1682112"/>
                </a:xfrm>
                <a:prstGeom prst="line">
                  <a:avLst/>
                </a:prstGeom>
                <a:noFill/>
                <a:ln w="25400" cap="flat" cmpd="sng">
                  <a:solidFill>
                    <a:srgbClr val="002060"/>
                  </a:solid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19050" tIns="19050" rIns="19050" bIns="19050" anchor="ctr"/>
                <a:lstStyle/>
                <a:p>
                  <a:pPr algn="ctr" eaLnBrk="1">
                    <a:defRPr/>
                  </a:pPr>
                  <a:endParaRPr lang="en-US" altLang="en-US" sz="1200">
                    <a:latin typeface="+mn-lt"/>
                  </a:endParaRPr>
                </a:p>
              </p:txBody>
            </p:sp>
          </p:grpSp>
          <p:grpSp>
            <p:nvGrpSpPr>
              <p:cNvPr id="194" name="Group 38"/>
              <p:cNvGrpSpPr>
                <a:grpSpLocks/>
              </p:cNvGrpSpPr>
              <p:nvPr/>
            </p:nvGrpSpPr>
            <p:grpSpPr bwMode="auto">
              <a:xfrm>
                <a:off x="1414724" y="3666308"/>
                <a:ext cx="9179807" cy="2045461"/>
                <a:chOff x="16778" y="-236762"/>
                <a:chExt cx="9179807" cy="2045461"/>
              </a:xfrm>
            </p:grpSpPr>
            <p:sp>
              <p:nvSpPr>
                <p:cNvPr id="198" name="Rectangle 39"/>
                <p:cNvSpPr>
                  <a:spLocks/>
                </p:cNvSpPr>
                <p:nvPr/>
              </p:nvSpPr>
              <p:spPr bwMode="auto">
                <a:xfrm>
                  <a:off x="163667" y="-161286"/>
                  <a:ext cx="9032918" cy="170086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19050" tIns="19050" rIns="19050" bIns="19050" anchor="ctr">
                  <a:spAutoFit/>
                </a:bodyPr>
                <a:lstStyle/>
                <a:p>
                  <a:pPr algn="just">
                    <a:defRPr/>
                  </a:pPr>
                  <a:r>
                    <a:rPr lang="en-US" altLang="en-US" sz="1400" b="1" dirty="0">
                      <a:solidFill>
                        <a:srgbClr val="C00000"/>
                      </a:solidFill>
                    </a:rPr>
                    <a:t>Express Shipments – GIZ &amp; DHL;</a:t>
                  </a:r>
                </a:p>
                <a:p>
                  <a:pPr algn="just">
                    <a:defRPr/>
                  </a:pPr>
                  <a:r>
                    <a:rPr lang="en-US" sz="1000" dirty="0">
                      <a:hlinkClick r:id="rId8"/>
                    </a:rPr>
                    <a:t>http://www.upravacarina.gov.me/vijesti/209077/SAOPsTENJE-U-Berlinu-odrzan-forum-na-visokom-nivou-na-temu-Preispitivanje-trgovinskih-olaksica.html</a:t>
                  </a:r>
                  <a:endParaRPr lang="en-US" altLang="en-US" sz="1000" dirty="0">
                    <a:solidFill>
                      <a:srgbClr val="002060"/>
                    </a:solidFill>
                  </a:endParaRPr>
                </a:p>
              </p:txBody>
            </p:sp>
            <p:sp>
              <p:nvSpPr>
                <p:cNvPr id="199" name="Line 40"/>
                <p:cNvSpPr>
                  <a:spLocks noChangeShapeType="1"/>
                </p:cNvSpPr>
                <p:nvPr/>
              </p:nvSpPr>
              <p:spPr bwMode="auto">
                <a:xfrm flipH="1" flipV="1">
                  <a:off x="16778" y="-236762"/>
                  <a:ext cx="3617" cy="2045461"/>
                </a:xfrm>
                <a:prstGeom prst="line">
                  <a:avLst/>
                </a:prstGeom>
                <a:noFill/>
                <a:ln w="25400" cap="flat" cmpd="sng">
                  <a:solidFill>
                    <a:srgbClr val="002060"/>
                  </a:solid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19050" tIns="19050" rIns="19050" bIns="19050" anchor="ctr"/>
                <a:lstStyle/>
                <a:p>
                  <a:pPr algn="ctr" eaLnBrk="1">
                    <a:defRPr/>
                  </a:pPr>
                  <a:endParaRPr lang="en-US" altLang="en-US" sz="1200">
                    <a:latin typeface="+mn-lt"/>
                  </a:endParaRPr>
                </a:p>
              </p:txBody>
            </p:sp>
          </p:grpSp>
          <p:grpSp>
            <p:nvGrpSpPr>
              <p:cNvPr id="195" name="Group 41"/>
              <p:cNvGrpSpPr>
                <a:grpSpLocks/>
              </p:cNvGrpSpPr>
              <p:nvPr/>
            </p:nvGrpSpPr>
            <p:grpSpPr bwMode="auto">
              <a:xfrm>
                <a:off x="1415355" y="5951082"/>
                <a:ext cx="9353676" cy="2212946"/>
                <a:chOff x="17409" y="434208"/>
                <a:chExt cx="9353676" cy="2212946"/>
              </a:xfrm>
            </p:grpSpPr>
            <p:sp>
              <p:nvSpPr>
                <p:cNvPr id="196" name="Rectangle 42"/>
                <p:cNvSpPr>
                  <a:spLocks/>
                </p:cNvSpPr>
                <p:nvPr/>
              </p:nvSpPr>
              <p:spPr bwMode="auto">
                <a:xfrm>
                  <a:off x="277768" y="434208"/>
                  <a:ext cx="9093317" cy="22129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19050" tIns="19050" rIns="19050" bIns="19050" anchor="ctr">
                  <a:spAutoFit/>
                </a:bodyPr>
                <a:lstStyle/>
                <a:p>
                  <a:pPr algn="just">
                    <a:spcBef>
                      <a:spcPts val="1688"/>
                    </a:spcBef>
                    <a:defRPr/>
                  </a:pPr>
                  <a:r>
                    <a:rPr lang="en-US" altLang="en-US" sz="1400" b="1" dirty="0">
                      <a:solidFill>
                        <a:srgbClr val="C00000"/>
                      </a:solidFill>
                    </a:rPr>
                    <a:t>CEFTA project to support facilitation of trade between CEFTA parties – GIZ &amp; ITC;</a:t>
                  </a:r>
                  <a:r>
                    <a:rPr lang="en-US" altLang="en-US" sz="1400" dirty="0">
                      <a:solidFill>
                        <a:srgbClr val="002060"/>
                      </a:solidFill>
                      <a:latin typeface="+mn-lt"/>
                    </a:rPr>
                    <a:t>  </a:t>
                  </a:r>
                </a:p>
                <a:p>
                  <a:pPr algn="just">
                    <a:defRPr/>
                  </a:pPr>
                  <a:r>
                    <a:rPr lang="en-US" sz="1000" dirty="0">
                      <a:hlinkClick r:id="rId9"/>
                    </a:rPr>
                    <a:t>http://cefta.int/event/6-april-2017-belgrade-kick-off-on-eu-funded-project-to-support-facilitation-of-trade-between-cefta-parties/</a:t>
                  </a:r>
                  <a:endParaRPr lang="en-US" altLang="en-US" sz="1000" dirty="0">
                    <a:solidFill>
                      <a:srgbClr val="002060"/>
                    </a:solidFill>
                  </a:endParaRPr>
                </a:p>
              </p:txBody>
            </p:sp>
            <p:sp>
              <p:nvSpPr>
                <p:cNvPr id="197" name="Line 43"/>
                <p:cNvSpPr>
                  <a:spLocks noChangeShapeType="1"/>
                </p:cNvSpPr>
                <p:nvPr/>
              </p:nvSpPr>
              <p:spPr bwMode="auto">
                <a:xfrm flipH="1" flipV="1">
                  <a:off x="17409" y="500012"/>
                  <a:ext cx="16696" cy="2081337"/>
                </a:xfrm>
                <a:prstGeom prst="line">
                  <a:avLst/>
                </a:prstGeom>
                <a:noFill/>
                <a:ln w="25400" cap="flat" cmpd="sng">
                  <a:solidFill>
                    <a:srgbClr val="002060"/>
                  </a:solid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19050" tIns="19050" rIns="19050" bIns="19050" anchor="ctr"/>
                <a:lstStyle/>
                <a:p>
                  <a:pPr algn="ctr" eaLnBrk="1">
                    <a:defRPr/>
                  </a:pPr>
                  <a:endParaRPr lang="en-US" altLang="en-US" sz="1200">
                    <a:latin typeface="+mn-lt"/>
                  </a:endParaRPr>
                </a:p>
              </p:txBody>
            </p:sp>
          </p:grpSp>
        </p:grpSp>
      </p:grpSp>
    </p:spTree>
    <p:extLst>
      <p:ext uri="{BB962C8B-B14F-4D97-AF65-F5344CB8AC3E}">
        <p14:creationId xmlns:p14="http://schemas.microsoft.com/office/powerpoint/2010/main" val="1775784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183"/>
                                        </p:tgtEl>
                                        <p:attrNameLst>
                                          <p:attrName>style.visibility</p:attrName>
                                        </p:attrNameLst>
                                      </p:cBhvr>
                                      <p:to>
                                        <p:strVal val="visible"/>
                                      </p:to>
                                    </p:set>
                                    <p:animEffect transition="in" filter="wipe(down)">
                                      <p:cBhvr>
                                        <p:cTn id="7" dur="1500"/>
                                        <p:tgtEl>
                                          <p:spTgt spid="183"/>
                                        </p:tgtEl>
                                      </p:cBhvr>
                                    </p:animEffect>
                                  </p:childTnLst>
                                </p:cTn>
                              </p:par>
                            </p:childTnLst>
                          </p:cTn>
                        </p:par>
                        <p:par>
                          <p:cTn id="8" fill="hold">
                            <p:stCondLst>
                              <p:cond delay="1500"/>
                            </p:stCondLst>
                            <p:childTnLst>
                              <p:par>
                                <p:cTn id="9" presetID="22" presetClass="entr" presetSubtype="4" fill="hold" nodeType="afterEffect">
                                  <p:stCondLst>
                                    <p:cond delay="0"/>
                                  </p:stCondLst>
                                  <p:childTnLst>
                                    <p:set>
                                      <p:cBhvr>
                                        <p:cTn id="10" dur="1" fill="hold">
                                          <p:stCondLst>
                                            <p:cond delay="0"/>
                                          </p:stCondLst>
                                        </p:cTn>
                                        <p:tgtEl>
                                          <p:spTgt spid="207"/>
                                        </p:tgtEl>
                                        <p:attrNameLst>
                                          <p:attrName>style.visibility</p:attrName>
                                        </p:attrNameLst>
                                      </p:cBhvr>
                                      <p:to>
                                        <p:strVal val="visible"/>
                                      </p:to>
                                    </p:set>
                                    <p:animEffect transition="in" filter="wipe(down)">
                                      <p:cBhvr>
                                        <p:cTn id="11" dur="1500"/>
                                        <p:tgtEl>
                                          <p:spTgt spid="2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2">
      <a:dk1>
        <a:sysClr val="windowText" lastClr="000000"/>
      </a:dk1>
      <a:lt1>
        <a:sysClr val="window" lastClr="FFFFFF"/>
      </a:lt1>
      <a:dk2>
        <a:srgbClr val="04617B"/>
      </a:dk2>
      <a:lt2>
        <a:srgbClr val="C7E2FA"/>
      </a:lt2>
      <a:accent1>
        <a:srgbClr val="9DCCF6"/>
      </a:accent1>
      <a:accent2>
        <a:srgbClr val="90C6F6"/>
      </a:accent2>
      <a:accent3>
        <a:srgbClr val="59A9F2"/>
      </a:accent3>
      <a:accent4>
        <a:srgbClr val="1275CE"/>
      </a:accent4>
      <a:accent5>
        <a:srgbClr val="0B5394"/>
      </a:accent5>
      <a:accent6>
        <a:srgbClr val="093A67"/>
      </a:accent6>
      <a:hlink>
        <a:srgbClr val="0B5394"/>
      </a:hlink>
      <a:folHlink>
        <a:srgbClr val="093A67"/>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1_Flow">
  <a:themeElements>
    <a:clrScheme name="Custom 2">
      <a:dk1>
        <a:sysClr val="windowText" lastClr="000000"/>
      </a:dk1>
      <a:lt1>
        <a:sysClr val="window" lastClr="FFFFFF"/>
      </a:lt1>
      <a:dk2>
        <a:srgbClr val="04617B"/>
      </a:dk2>
      <a:lt2>
        <a:srgbClr val="C7E2FA"/>
      </a:lt2>
      <a:accent1>
        <a:srgbClr val="9DCCF6"/>
      </a:accent1>
      <a:accent2>
        <a:srgbClr val="90C6F6"/>
      </a:accent2>
      <a:accent3>
        <a:srgbClr val="59A9F2"/>
      </a:accent3>
      <a:accent4>
        <a:srgbClr val="1275CE"/>
      </a:accent4>
      <a:accent5>
        <a:srgbClr val="0B5394"/>
      </a:accent5>
      <a:accent6>
        <a:srgbClr val="093A67"/>
      </a:accent6>
      <a:hlink>
        <a:srgbClr val="0B5394"/>
      </a:hlink>
      <a:folHlink>
        <a:srgbClr val="093A67"/>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857</TotalTime>
  <Words>961</Words>
  <Application>Microsoft Office PowerPoint</Application>
  <PresentationFormat>On-screen Show (4:3)</PresentationFormat>
  <Paragraphs>663</Paragraphs>
  <Slides>11</Slides>
  <Notes>6</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11</vt:i4>
      </vt:variant>
    </vt:vector>
  </HeadingPairs>
  <TitlesOfParts>
    <vt:vector size="21" baseType="lpstr">
      <vt:lpstr>Arial</vt:lpstr>
      <vt:lpstr>Arial Narrow</vt:lpstr>
      <vt:lpstr>Calibri</vt:lpstr>
      <vt:lpstr>Century Gothic</vt:lpstr>
      <vt:lpstr>Constantia</vt:lpstr>
      <vt:lpstr>Georgia</vt:lpstr>
      <vt:lpstr>Monotype Corsiva</vt:lpstr>
      <vt:lpstr>Wingdings 2</vt:lpstr>
      <vt:lpstr>Flow</vt:lpstr>
      <vt:lpstr>1_Flow</vt:lpstr>
      <vt:lpstr>             Snežana Vujanović  Secretary of the NTFC Ministry of Finance </vt:lpstr>
      <vt:lpstr>PowerPoint Presentation</vt:lpstr>
      <vt:lpstr>PowerPoint Presentation</vt:lpstr>
      <vt:lpstr>PowerPoint Presentation</vt:lpstr>
      <vt:lpstr>PowerPoint Presentation</vt:lpstr>
      <vt:lpstr>PowerPoint Presentation</vt:lpstr>
      <vt:lpstr>PowerPoint Presentation</vt:lpstr>
      <vt:lpstr>PROJECTS supported by DONOR PARTNERS</vt:lpstr>
      <vt:lpstr>PROJECTS &amp; TACB supported by DONOR PARTNERS</vt:lpstr>
      <vt:lpstr>NEXT….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snezana.masonicic</dc:creator>
  <cp:lastModifiedBy>McElvenney, Claire</cp:lastModifiedBy>
  <cp:revision>100</cp:revision>
  <dcterms:created xsi:type="dcterms:W3CDTF">2016-10-12T02:58:11Z</dcterms:created>
  <dcterms:modified xsi:type="dcterms:W3CDTF">2019-10-14T08:23:17Z</dcterms:modified>
</cp:coreProperties>
</file>