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2" r:id="rId3"/>
    <p:sldId id="265" r:id="rId4"/>
    <p:sldId id="263" r:id="rId5"/>
    <p:sldId id="266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43"/>
  </p:normalViewPr>
  <p:slideViewPr>
    <p:cSldViewPr>
      <p:cViewPr varScale="1">
        <p:scale>
          <a:sx n="108" d="100"/>
          <a:sy n="108" d="100"/>
        </p:scale>
        <p:origin x="71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512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68BC3-57F0-4EC5-AF28-D49823D1642E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AF4A64-B3B8-4F57-A98B-F808F4765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26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AF4A64-B3B8-4F57-A98B-F808F47651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18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19629-49A7-4C41-91BE-B47882C24363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93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19629-49A7-4C41-91BE-B47882C24363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0920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8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0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94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664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44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0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739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78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1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740A3-4643-47A0-822E-0C24D832805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8EC2F-5223-4882-9569-E6595118E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2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aricom.org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1172" y="714106"/>
            <a:ext cx="8991601" cy="1241696"/>
          </a:xfrm>
        </p:spPr>
        <p:txBody>
          <a:bodyPr>
            <a:noAutofit/>
          </a:bodyPr>
          <a:lstStyle/>
          <a:p>
            <a:br>
              <a:rPr lang="en-US" sz="4800" b="1" dirty="0">
                <a:latin typeface="Bahnschrift SemiCondensed" panose="020B0502040204020203" pitchFamily="34" charset="0"/>
              </a:rPr>
            </a:br>
            <a:r>
              <a:rPr lang="en-US" sz="4800" b="1" dirty="0">
                <a:latin typeface="Cambria" panose="02040503050406030204" pitchFamily="18" charset="0"/>
              </a:rPr>
              <a:t>CARIBBEAN COMMUNITY (CARICOM)</a:t>
            </a:r>
            <a:br>
              <a:rPr lang="en-US" sz="4800" b="1" dirty="0">
                <a:latin typeface="Bahnschrift SemiCondensed" panose="020B0502040204020203" pitchFamily="34" charset="0"/>
              </a:rPr>
            </a:br>
            <a:endParaRPr lang="en-US" sz="4800" b="1" dirty="0">
              <a:latin typeface="Bahnschrift SemiCondensed" panose="020B0502040204020203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377" y="2209800"/>
            <a:ext cx="7539567" cy="3962400"/>
          </a:xfrm>
        </p:spPr>
      </p:pic>
      <p:sp>
        <p:nvSpPr>
          <p:cNvPr id="6" name="TextBox 5"/>
          <p:cNvSpPr txBox="1"/>
          <p:nvPr/>
        </p:nvSpPr>
        <p:spPr>
          <a:xfrm>
            <a:off x="8686800" y="2209800"/>
            <a:ext cx="2362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Antigua &amp; Barbuda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  <a:latin typeface="Bahnschrift SemiCondensed" panose="020B0502040204020203" pitchFamily="34" charset="0"/>
              </a:rPr>
              <a:t>The Bahamas **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Barbados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Belize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Dominica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Grenada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Guyana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Haiti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Jamaica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St. Kitts and Nevis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Saint Lucia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St. Vincent and the Grenadines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Suriname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latin typeface="Bahnschrift SemiCondensed" panose="020B0502040204020203" pitchFamily="34" charset="0"/>
              </a:rPr>
              <a:t>Trinidad and Tobago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b="1" dirty="0">
              <a:latin typeface="Bahnschrift SemiCondensed" panose="020B0502040204020203" pitchFamily="34" charset="0"/>
            </a:endParaRPr>
          </a:p>
        </p:txBody>
      </p:sp>
      <p:pic>
        <p:nvPicPr>
          <p:cNvPr id="8" name="Picture 2" descr="Image result for caricom ma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635002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7868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982016" y="505691"/>
            <a:ext cx="8229600" cy="1066800"/>
          </a:xfrm>
        </p:spPr>
        <p:txBody>
          <a:bodyPr/>
          <a:lstStyle/>
          <a:p>
            <a:r>
              <a:rPr lang="en-US" altLang="en-US" b="1" dirty="0">
                <a:latin typeface="Cambria" panose="02040503050406030204" pitchFamily="18" charset="0"/>
                <a:ea typeface="ＭＳ Ｐゴシック" panose="020B0600070205080204" pitchFamily="34" charset="-128"/>
              </a:rPr>
              <a:t>CARICOM TFA STRATEGY.  </a:t>
            </a:r>
            <a:br>
              <a:rPr lang="en-US" altLang="en-US" b="1" dirty="0">
                <a:latin typeface="Cambria" panose="02040503050406030204" pitchFamily="18" charset="0"/>
                <a:ea typeface="ＭＳ Ｐゴシック" panose="020B0600070205080204" pitchFamily="34" charset="-128"/>
              </a:rPr>
            </a:br>
            <a:r>
              <a:rPr lang="en-US" altLang="en-US" sz="2000" b="1" dirty="0">
                <a:solidFill>
                  <a:srgbClr val="FF0000"/>
                </a:solidFill>
                <a:latin typeface="Cambria" panose="02040503050406030204" pitchFamily="18" charset="0"/>
              </a:rPr>
              <a:t>Targets (5)</a:t>
            </a:r>
            <a:r>
              <a:rPr lang="en-US" sz="2000" b="1" dirty="0">
                <a:solidFill>
                  <a:srgbClr val="FF0000"/>
                </a:solidFill>
                <a:latin typeface="Cambria" panose="02040503050406030204" pitchFamily="18" charset="0"/>
              </a:rPr>
              <a:t> Priority areas for implementation</a:t>
            </a:r>
            <a:endParaRPr lang="en-US" sz="2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600200" y="2057400"/>
            <a:ext cx="4163291" cy="4537878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dirty="0">
                <a:solidFill>
                  <a:srgbClr val="0070C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Transparency Provisions</a:t>
            </a:r>
          </a:p>
          <a:p>
            <a:pPr marL="411162" lvl="1" indent="0">
              <a:buNone/>
              <a:defRPr/>
            </a:pPr>
            <a:endParaRPr lang="en-US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dirty="0">
                <a:solidFill>
                  <a:srgbClr val="0070C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Test Procedures</a:t>
            </a:r>
          </a:p>
          <a:p>
            <a:pPr marL="411162" lvl="1" indent="0">
              <a:buNone/>
              <a:defRPr/>
            </a:pPr>
            <a:endParaRPr lang="en-US" altLang="en-US" dirty="0">
              <a:solidFill>
                <a:srgbClr val="0070C0"/>
              </a:solidFill>
              <a:latin typeface="Cambria" panose="02040503050406030204" pitchFamily="18" charset="0"/>
              <a:ea typeface="ＭＳ Ｐゴシック" panose="020B0600070205080204" pitchFamily="34" charset="-128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dirty="0">
                <a:solidFill>
                  <a:srgbClr val="0070C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Single Window</a:t>
            </a:r>
          </a:p>
          <a:p>
            <a:pPr marL="411162" lvl="1" indent="0">
              <a:buNone/>
              <a:defRPr/>
            </a:pPr>
            <a:endParaRPr lang="en-US" altLang="en-US" dirty="0">
              <a:solidFill>
                <a:srgbClr val="0070C0"/>
              </a:solidFill>
              <a:latin typeface="Cambria" panose="02040503050406030204" pitchFamily="18" charset="0"/>
              <a:ea typeface="ＭＳ Ｐゴシック" panose="020B0600070205080204" pitchFamily="34" charset="-128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dirty="0">
                <a:solidFill>
                  <a:srgbClr val="0070C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Risk Management</a:t>
            </a:r>
          </a:p>
          <a:p>
            <a:pPr marL="411162" lvl="1" indent="0">
              <a:buNone/>
              <a:defRPr/>
            </a:pPr>
            <a:endParaRPr lang="en-US" altLang="en-US" dirty="0">
              <a:solidFill>
                <a:srgbClr val="0070C0"/>
              </a:solidFill>
              <a:latin typeface="Cambria" panose="02040503050406030204" pitchFamily="18" charset="0"/>
              <a:ea typeface="ＭＳ Ｐゴシック" panose="020B0600070205080204" pitchFamily="34" charset="-128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altLang="en-US" dirty="0">
                <a:solidFill>
                  <a:srgbClr val="0070C0"/>
                </a:solidFill>
                <a:latin typeface="Cambria" panose="02040503050406030204" pitchFamily="18" charset="0"/>
                <a:ea typeface="ＭＳ Ｐゴシック" panose="020B0600070205080204" pitchFamily="34" charset="-128"/>
              </a:rPr>
              <a:t>Post Clearance Audit</a:t>
            </a:r>
          </a:p>
          <a:p>
            <a:pPr marL="109537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12" name="Content Placeholder 8" descr="WTO TF Agreement 2.bmp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6121021" y="2057400"/>
            <a:ext cx="3761690" cy="35330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2" descr="Image result for caricom map">
            <a:extLst>
              <a:ext uri="{FF2B5EF4-FFF2-40B4-BE49-F238E27FC236}">
                <a16:creationId xmlns:a16="http://schemas.microsoft.com/office/drawing/2014/main" id="{3E5F582F-34AB-9346-B711-0711A702C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16" y="505691"/>
            <a:ext cx="1536894" cy="102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325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982016" y="505691"/>
            <a:ext cx="8229600" cy="1066800"/>
          </a:xfrm>
        </p:spPr>
        <p:txBody>
          <a:bodyPr>
            <a:noAutofit/>
          </a:bodyPr>
          <a:lstStyle/>
          <a:p>
            <a:br>
              <a:rPr lang="en-US" altLang="en-US" sz="4800" b="1" dirty="0">
                <a:latin typeface="Cambria" panose="02040503050406030204" pitchFamily="18" charset="0"/>
                <a:ea typeface="ＭＳ Ｐゴシック" panose="020B0600070205080204" pitchFamily="34" charset="-128"/>
              </a:rPr>
            </a:br>
            <a:r>
              <a:rPr lang="en-US" altLang="en-US" sz="4800" b="1" dirty="0">
                <a:latin typeface="Cambria" panose="02040503050406030204" pitchFamily="18" charset="0"/>
                <a:ea typeface="ＭＳ Ｐゴシック" panose="020B0600070205080204" pitchFamily="34" charset="-128"/>
              </a:rPr>
              <a:t>CARICOM TFA STRATEGY   </a:t>
            </a:r>
            <a:br>
              <a:rPr lang="en-US" altLang="en-US" sz="4800" b="1" dirty="0">
                <a:latin typeface="Cambria" panose="02040503050406030204" pitchFamily="18" charset="0"/>
                <a:ea typeface="ＭＳ Ｐゴシック" panose="020B0600070205080204" pitchFamily="34" charset="-128"/>
              </a:rPr>
            </a:br>
            <a:endParaRPr lang="en-US" sz="4800" b="1" dirty="0"/>
          </a:p>
        </p:txBody>
      </p:sp>
      <p:pic>
        <p:nvPicPr>
          <p:cNvPr id="5" name="Picture 2" descr="Image result for caricom map">
            <a:extLst>
              <a:ext uri="{FF2B5EF4-FFF2-40B4-BE49-F238E27FC236}">
                <a16:creationId xmlns:a16="http://schemas.microsoft.com/office/drawing/2014/main" id="{3E5F582F-34AB-9346-B711-0711A702C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16" y="505691"/>
            <a:ext cx="1536894" cy="102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A620B-7D7E-A647-9A79-AC49B950E2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525000" cy="43513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n-US" b="1" dirty="0">
                <a:latin typeface="Cambria" panose="02040503050406030204" pitchFamily="18" charset="0"/>
              </a:rPr>
              <a:t>Common framework </a:t>
            </a:r>
            <a:r>
              <a:rPr lang="en-US" dirty="0">
                <a:latin typeface="Cambria" panose="02040503050406030204" pitchFamily="18" charset="0"/>
              </a:rPr>
              <a:t>for design and delivery of regional capacity building initiatives and interventions;</a:t>
            </a:r>
          </a:p>
          <a:p>
            <a:pPr>
              <a:buFont typeface="Wingdings" pitchFamily="2" charset="2"/>
              <a:buChar char="ü"/>
            </a:pPr>
            <a:endParaRPr lang="en-US" dirty="0">
              <a:latin typeface="Cambria" panose="02040503050406030204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b="1" dirty="0">
                <a:latin typeface="Cambria" panose="02040503050406030204" pitchFamily="18" charset="0"/>
              </a:rPr>
              <a:t>Tool for engaging donors </a:t>
            </a:r>
            <a:r>
              <a:rPr lang="en-US" dirty="0">
                <a:latin typeface="Cambria" panose="02040503050406030204" pitchFamily="18" charset="0"/>
              </a:rPr>
              <a:t>and </a:t>
            </a:r>
            <a:r>
              <a:rPr lang="en-US" dirty="0" err="1">
                <a:latin typeface="Cambria" panose="02040503050406030204" pitchFamily="18" charset="0"/>
              </a:rPr>
              <a:t>co-ordinating</a:t>
            </a:r>
            <a:r>
              <a:rPr lang="en-US" dirty="0">
                <a:latin typeface="Cambria" panose="02040503050406030204" pitchFamily="18" charset="0"/>
              </a:rPr>
              <a:t> donor support at the regional level;</a:t>
            </a:r>
          </a:p>
          <a:p>
            <a:pPr>
              <a:buFont typeface="Wingdings" pitchFamily="2" charset="2"/>
              <a:buChar char="ü"/>
            </a:pPr>
            <a:endParaRPr lang="en-US" dirty="0">
              <a:latin typeface="Cambria" panose="02040503050406030204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b="1" dirty="0">
                <a:latin typeface="Cambria" panose="02040503050406030204" pitchFamily="18" charset="0"/>
              </a:rPr>
              <a:t>Rationalize </a:t>
            </a:r>
            <a:r>
              <a:rPr lang="en-US" dirty="0">
                <a:latin typeface="Cambria" panose="02040503050406030204" pitchFamily="18" charset="0"/>
              </a:rPr>
              <a:t>use of scare donor resources;</a:t>
            </a:r>
          </a:p>
          <a:p>
            <a:pPr>
              <a:buFont typeface="Wingdings" pitchFamily="2" charset="2"/>
              <a:buChar char="ü"/>
            </a:pPr>
            <a:endParaRPr lang="en-US" dirty="0">
              <a:latin typeface="Cambria" panose="02040503050406030204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029" b="1" dirty="0">
                <a:latin typeface="Cambria" panose="02040503050406030204" pitchFamily="18" charset="0"/>
              </a:rPr>
              <a:t>Harness</a:t>
            </a:r>
            <a:r>
              <a:rPr lang="en-029" dirty="0">
                <a:latin typeface="Cambria" panose="02040503050406030204" pitchFamily="18" charset="0"/>
              </a:rPr>
              <a:t> regional expertise for TACB support;</a:t>
            </a:r>
          </a:p>
          <a:p>
            <a:pPr>
              <a:buFont typeface="Wingdings" pitchFamily="2" charset="2"/>
              <a:buChar char="ü"/>
            </a:pPr>
            <a:endParaRPr lang="en-029" dirty="0">
              <a:latin typeface="Cambria" panose="02040503050406030204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029" b="1" dirty="0">
                <a:latin typeface="Cambria" panose="02040503050406030204" pitchFamily="18" charset="0"/>
              </a:rPr>
              <a:t>Public-private partnerships </a:t>
            </a:r>
            <a:r>
              <a:rPr lang="en-029" dirty="0">
                <a:latin typeface="Cambria" panose="02040503050406030204" pitchFamily="18" charset="0"/>
              </a:rPr>
              <a:t>to design regional projects. </a:t>
            </a:r>
            <a:endParaRPr lang="en-JM" dirty="0">
              <a:latin typeface="Cambria" panose="02040503050406030204" pitchFamily="18" charset="0"/>
            </a:endParaRPr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937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4E91B-E5DF-424C-9A07-106A73246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 </a:t>
            </a:r>
            <a:r>
              <a:rPr lang="en-US" b="1" dirty="0">
                <a:latin typeface="Cambria" panose="02040503050406030204" pitchFamily="18" charset="0"/>
              </a:rPr>
              <a:t>CARICOM’s EXPERIENCE:  </a:t>
            </a:r>
            <a:br>
              <a:rPr lang="en-US" dirty="0">
                <a:latin typeface="Cambria" panose="02040503050406030204" pitchFamily="18" charset="0"/>
              </a:rPr>
            </a:br>
            <a:r>
              <a:rPr lang="en-US" dirty="0">
                <a:latin typeface="Cambria" panose="02040503050406030204" pitchFamily="18" charset="0"/>
              </a:rPr>
              <a:t>		 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</a:rPr>
              <a:t>MAIN HEADLINES……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B4599-8466-2C4D-92CC-554633E6D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</a:rPr>
              <a:t>...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</a:rPr>
              <a:t>TFA Implementation support needs are not static!</a:t>
            </a: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</a:rPr>
              <a:t>…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</a:rPr>
              <a:t>Identifying and engaging </a:t>
            </a:r>
            <a:r>
              <a:rPr lang="en-US">
                <a:solidFill>
                  <a:srgbClr val="C00000"/>
                </a:solidFill>
                <a:latin typeface="Cambria" panose="02040503050406030204" pitchFamily="18" charset="0"/>
              </a:rPr>
              <a:t>donors take 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</a:rPr>
              <a:t>time, and oftentimes have to be implemented on a dual track!    </a:t>
            </a: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</a:rPr>
              <a:t>... 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</a:rPr>
              <a:t>Geographical eligibility and other criteria! </a:t>
            </a: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C00000"/>
                </a:solidFill>
                <a:latin typeface="Cambria" panose="02040503050406030204" pitchFamily="18" charset="0"/>
              </a:rPr>
              <a:t>...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</a:rPr>
              <a:t> Limited amount of Grant Resources! </a:t>
            </a:r>
            <a:endParaRPr lang="en-JM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Image result for caricom map">
            <a:extLst>
              <a:ext uri="{FF2B5EF4-FFF2-40B4-BE49-F238E27FC236}">
                <a16:creationId xmlns:a16="http://schemas.microsoft.com/office/drawing/2014/main" id="{67397FAF-0D1B-E34D-B5D2-4432A41ECD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67" y="365125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1502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4045679-0608-9B4B-9260-DBF7DB275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Cambria" panose="02040503050406030204" pitchFamily="18" charset="0"/>
              </a:rPr>
              <a:t>Thank you for your attention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2E0861-2282-D04F-8854-A5A482AA2F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hlinkClick r:id="rId2"/>
              </a:rPr>
              <a:t>www.caricom.org</a:t>
            </a:r>
            <a:endParaRPr lang="en-US" dirty="0"/>
          </a:p>
          <a:p>
            <a:pPr algn="ctr"/>
            <a:endParaRPr lang="en-US" dirty="0"/>
          </a:p>
        </p:txBody>
      </p:sp>
      <p:pic>
        <p:nvPicPr>
          <p:cNvPr id="6" name="Picture 2" descr="Image result for caricom map">
            <a:extLst>
              <a:ext uri="{FF2B5EF4-FFF2-40B4-BE49-F238E27FC236}">
                <a16:creationId xmlns:a16="http://schemas.microsoft.com/office/drawing/2014/main" id="{21C593F4-95BD-074E-BC72-2A795A27A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86000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281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149</Words>
  <Application>Microsoft Office PowerPoint</Application>
  <PresentationFormat>Widescreen</PresentationFormat>
  <Paragraphs>49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Bahnschrift SemiCondensed</vt:lpstr>
      <vt:lpstr>Calibri</vt:lpstr>
      <vt:lpstr>Calibri Light</vt:lpstr>
      <vt:lpstr>Cambria</vt:lpstr>
      <vt:lpstr>Wingdings</vt:lpstr>
      <vt:lpstr>Office Theme</vt:lpstr>
      <vt:lpstr> CARIBBEAN COMMUNITY (CARICOM) </vt:lpstr>
      <vt:lpstr>CARICOM TFA STRATEGY.   Targets (5) Priority areas for implementation</vt:lpstr>
      <vt:lpstr> CARICOM TFA STRATEGY    </vt:lpstr>
      <vt:lpstr>   CARICOM’s EXPERIENCE:      MAIN HEADLINES……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Lowe</dc:creator>
  <cp:lastModifiedBy>McElvenney, Claire</cp:lastModifiedBy>
  <cp:revision>34</cp:revision>
  <cp:lastPrinted>2019-10-16T06:43:55Z</cp:lastPrinted>
  <dcterms:created xsi:type="dcterms:W3CDTF">2019-10-07T16:06:52Z</dcterms:created>
  <dcterms:modified xsi:type="dcterms:W3CDTF">2019-10-16T06:44:45Z</dcterms:modified>
</cp:coreProperties>
</file>