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6.jpg" ContentType="image/jpeg"/>
  <Override PartName="/ppt/notesSlides/notesSlide2.xml" ContentType="application/vnd.openxmlformats-officedocument.presentationml.notesSlide+xml"/>
  <Override PartName="/ppt/media/image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jpeg"/>
  <Override PartName="/ppt/media/image15.jpg" ContentType="image/jpeg"/>
  <Override PartName="/ppt/media/image17.jpg" ContentType="image/jpeg"/>
  <Override PartName="/ppt/media/image20.jpg" ContentType="image/jpeg"/>
  <Override PartName="/ppt/media/image21.jpg" ContentType="image/jpeg"/>
  <Override PartName="/ppt/media/image25.jpg" ContentType="image/jpeg"/>
  <Override PartName="/ppt/media/image31.jpg" ContentType="image/jpeg"/>
  <Override PartName="/ppt/media/image32.jpg" ContentType="image/jpeg"/>
  <Override PartName="/ppt/media/image34.jpg" ContentType="image/jpeg"/>
  <Override PartName="/ppt/media/image35.jpg" ContentType="image/jpeg"/>
  <Override PartName="/ppt/notesSlides/notesSlide6.xml" ContentType="application/vnd.openxmlformats-officedocument.presentationml.notesSlide+xml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39"/>
  </p:notesMasterIdLst>
  <p:sldIdLst>
    <p:sldId id="256" r:id="rId4"/>
    <p:sldId id="308" r:id="rId5"/>
    <p:sldId id="347" r:id="rId6"/>
    <p:sldId id="348" r:id="rId7"/>
    <p:sldId id="309" r:id="rId8"/>
    <p:sldId id="349" r:id="rId9"/>
    <p:sldId id="350" r:id="rId10"/>
    <p:sldId id="351" r:id="rId11"/>
    <p:sldId id="341" r:id="rId12"/>
    <p:sldId id="352" r:id="rId13"/>
    <p:sldId id="353" r:id="rId14"/>
    <p:sldId id="354" r:id="rId15"/>
    <p:sldId id="372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7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4" r:id="rId34"/>
    <p:sldId id="371" r:id="rId35"/>
    <p:sldId id="375" r:id="rId36"/>
    <p:sldId id="376" r:id="rId37"/>
    <p:sldId id="303" r:id="rId38"/>
  </p:sldIdLst>
  <p:sldSz cx="9144000" cy="6858000" type="screen4x3"/>
  <p:notesSz cx="6662738" cy="98329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CC"/>
    <a:srgbClr val="0000FF"/>
    <a:srgbClr val="996633"/>
    <a:srgbClr val="7D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22" autoAdjust="0"/>
  </p:normalViewPr>
  <p:slideViewPr>
    <p:cSldViewPr>
      <p:cViewPr varScale="1">
        <p:scale>
          <a:sx n="52" d="100"/>
          <a:sy n="52" d="100"/>
        </p:scale>
        <p:origin x="17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D153-5D15-4219-AB5B-4AAD2663E883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D8D5-6365-4EA0-BDB9-68ADB4FC9C6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31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D8D5-6365-4EA0-BDB9-68ADB4FC9C6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PORTADA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77404-1C19-4F04-A8A7-750A27E5176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7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PORTADA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77404-1C19-4F04-A8A7-750A27E5176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8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PORTADA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77404-1C19-4F04-A8A7-750A27E5176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PORTADA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77404-1C19-4F04-A8A7-750A27E5176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2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Times New Roman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1pPr>
            <a:lvl2pPr marL="742950" indent="-285750" defTabSz="904875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DC7494-9943-D141-900C-F3B339CCF60B}" type="slidenum">
              <a:rPr lang="es-E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35</a:t>
            </a:fld>
            <a:endParaRPr lang="es-E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8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38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03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72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414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8208912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6D6CE-25DB-42B3-881F-76C8B93560D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99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8208912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0FE29-0671-4F56-97D2-6892FAD973B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63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50162-0694-4759-A6FE-CEBFB65DCFEB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DD5E0-C5E5-44C4-A58F-0D081B8EE0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78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567469-F26D-4167-A03A-69C6BA6306B4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414E4-0088-452D-B027-FB7C424CE51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45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B049A1-B634-4A60-B89D-C42F6DCD2895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4CB8F-624D-4F91-A26F-0C8CF0EED25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22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208912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38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8208912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81457-C93C-4FC1-BD92-879E84C0165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14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8C01FD-4D04-4EF2-99AB-BE8927CA0924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1A1BF-3325-4478-B2F1-1D77F7B6E1D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466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7207BC-5194-43F4-B7A0-08561044AA11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8E778-5D89-408B-A8C2-2A701D215CE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37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863DD5-4C73-4D9C-8427-FAC6130D3CAF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683AF-CF15-4893-8306-7CA59AA78A9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99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D5791A-1ECB-4EFE-875B-9547070A503E}" type="datetimeFigureOut">
              <a:rPr lang="es-ES" smtClean="0"/>
              <a:pPr>
                <a:defRPr/>
              </a:pPr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BA2BC-6912-4594-A339-2E9A2F397F7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3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as de Offic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4D9D"/>
                </a:solidFill>
              </a:defRPr>
            </a:lvl1pPr>
          </a:lstStyle>
          <a:p>
            <a:fld id="{ECF6B554-FA5B-44EB-ADFB-9D57B1AE10D6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7704856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i="1" smtClean="0">
                <a:solidFill>
                  <a:srgbClr val="004D9D"/>
                </a:solidFill>
                <a:latin typeface="Arial" charset="0"/>
              </a:rPr>
              <a:t>Brussels August 3rd 2017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395536" y="1124744"/>
            <a:ext cx="8229600" cy="1143000"/>
          </a:xfrm>
        </p:spPr>
        <p:txBody>
          <a:bodyPr/>
          <a:lstStyle>
            <a:lvl1pPr>
              <a:defRPr sz="2400" baseline="0">
                <a:solidFill>
                  <a:srgbClr val="004D9D"/>
                </a:solidFill>
              </a:defRPr>
            </a:lvl1pPr>
          </a:lstStyle>
          <a:p>
            <a:r>
              <a:rPr lang="es-ES" dirty="0" smtClean="0"/>
              <a:t>Título de la diapositiva: </a:t>
            </a:r>
            <a:r>
              <a:rPr lang="es-ES" dirty="0" err="1" smtClean="0"/>
              <a:t>arial</a:t>
            </a:r>
            <a:r>
              <a:rPr lang="es-ES" dirty="0" smtClean="0"/>
              <a:t> 24</a:t>
            </a:r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410445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336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F910-B8CA-4D52-9168-4239F46D683D}" type="datetimeFigureOut">
              <a:rPr lang="es-ES" smtClean="0"/>
              <a:pPr/>
              <a:t>16/10/2019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7C23-C4AF-4631-B6BF-2C0859C18E0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820" y="850798"/>
            <a:ext cx="8468359" cy="282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676" y="1758060"/>
            <a:ext cx="8378647" cy="363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1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820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 i="1" kern="1200" smtClean="0">
                <a:solidFill>
                  <a:srgbClr val="004D9D"/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51CB279-1462-4FAF-BF80-21E5A26712E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negociofranquicia.es/franquicia-cooperacion-flexible/" TargetMode="Externa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rtadarrrrrr-copia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3968" y="2060848"/>
            <a:ext cx="4860032" cy="28083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 Black" pitchFamily="34" charset="0"/>
              </a:rPr>
              <a:t>Technical assistance from Spain in the framework of the WCO MERCATOR </a:t>
            </a:r>
            <a:r>
              <a:rPr lang="en-US" b="1" dirty="0" err="1" smtClean="0">
                <a:solidFill>
                  <a:srgbClr val="002060"/>
                </a:solidFill>
                <a:latin typeface="Arial Black" pitchFamily="34" charset="0"/>
              </a:rPr>
              <a:t>Programme</a:t>
            </a:r>
            <a:endParaRPr lang="en-GB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807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400" b="1" i="1" dirty="0" err="1" smtClean="0">
                <a:solidFill>
                  <a:srgbClr val="002060"/>
                </a:solidFill>
                <a:latin typeface="Arial" pitchFamily="34" charset="0"/>
              </a:rPr>
              <a:t>Customs</a:t>
            </a:r>
            <a:r>
              <a:rPr lang="es-ES" sz="1400" b="1" i="1" dirty="0" smtClean="0">
                <a:solidFill>
                  <a:srgbClr val="002060"/>
                </a:solidFill>
                <a:latin typeface="Arial" pitchFamily="34" charset="0"/>
              </a:rPr>
              <a:t> and </a:t>
            </a:r>
            <a:r>
              <a:rPr lang="es-ES" sz="1400" b="1" i="1" dirty="0" err="1" smtClean="0">
                <a:solidFill>
                  <a:srgbClr val="002060"/>
                </a:solidFill>
                <a:latin typeface="Arial" pitchFamily="34" charset="0"/>
              </a:rPr>
              <a:t>Excise</a:t>
            </a:r>
            <a:r>
              <a:rPr lang="es-ES" sz="1400" b="1" i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s-ES" sz="1400" b="1" i="1" dirty="0" err="1" smtClean="0">
                <a:solidFill>
                  <a:srgbClr val="002060"/>
                </a:solidFill>
                <a:latin typeface="Arial" pitchFamily="34" charset="0"/>
              </a:rPr>
              <a:t>Department</a:t>
            </a:r>
            <a:r>
              <a:rPr lang="es-ES" sz="1400" b="1" i="1" dirty="0" smtClean="0">
                <a:solidFill>
                  <a:srgbClr val="002060"/>
                </a:solidFill>
                <a:latin typeface="Arial" pitchFamily="34" charset="0"/>
              </a:rPr>
              <a:t> – </a:t>
            </a:r>
            <a:r>
              <a:rPr lang="es-ES" sz="1400" b="1" i="1" dirty="0" err="1" smtClean="0">
                <a:solidFill>
                  <a:srgbClr val="002060"/>
                </a:solidFill>
                <a:latin typeface="Arial" pitchFamily="34" charset="0"/>
              </a:rPr>
              <a:t>Tax</a:t>
            </a:r>
            <a:r>
              <a:rPr lang="es-ES" sz="1400" b="1" i="1" dirty="0" smtClean="0">
                <a:solidFill>
                  <a:srgbClr val="002060"/>
                </a:solidFill>
                <a:latin typeface="Arial" pitchFamily="34" charset="0"/>
              </a:rPr>
              <a:t> Agency - </a:t>
            </a:r>
            <a:r>
              <a:rPr lang="es-ES" sz="1400" b="1" i="1" dirty="0" err="1" smtClean="0">
                <a:solidFill>
                  <a:srgbClr val="002060"/>
                </a:solidFill>
                <a:latin typeface="Arial" pitchFamily="34" charset="0"/>
              </a:rPr>
              <a:t>Spain</a:t>
            </a:r>
            <a:endParaRPr lang="es-ES" sz="1400" b="1" i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" y="764704"/>
            <a:ext cx="4430958" cy="28083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0" y="3679319"/>
            <a:ext cx="24765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1: 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Publication and availability of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1.2.1. a): a description of this procedures for I, E or T, including procedures for appeal or review: 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the forms and documents required 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 y Software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1028" name="Picture 4" descr="Resultado de imagen de imagenes documentos comerc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80" y="4295768"/>
            <a:ext cx="3804268" cy="24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1: 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Publication and availability of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1.3.3.1: Information Services: C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Customs Union: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</a:t>
            </a:r>
            <a:endParaRPr lang="en-US" sz="2800" b="1" u="sng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800" b="1" u="sng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u="sng" dirty="0" smtClean="0">
              <a:solidFill>
                <a:srgbClr val="004D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2050" name="Picture 2" descr="Resultado de imagen de imagenes de ventanillas de ban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98084"/>
            <a:ext cx="439248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1: 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Publication and availability of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Notifications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the Uniform Resource Locators of website: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the contact information of the enquiry points: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6146" name="Picture 2" descr="Resultado de imagen de imagenes paginas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60" y="4442414"/>
            <a:ext cx="4254465" cy="2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1: 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Publication and availability of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consultation system is not used prior to the publication of the regulation. See if the domestic legislation of each of the countries allows it.</a:t>
            </a: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221088"/>
            <a:ext cx="3594002" cy="26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3: Advance Rulings</a:t>
            </a: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3.9: In addition to the advance rulings: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appropriate method or criteria, and the application thereof the valor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 duties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Tariff, quotas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matters  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98" y="4314143"/>
            <a:ext cx="3319918" cy="20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5: Other Measures to enhance impartiality, Non-discrimination and Transparency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5.1.: Notifications for enhanced controls or inspections: B</a:t>
            </a:r>
          </a:p>
          <a:p>
            <a:pPr marL="0" indent="0"/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5.2.: Detention: B</a:t>
            </a:r>
          </a:p>
          <a:p>
            <a:pPr marL="0" indent="0"/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5.3: Test Procedures: B</a:t>
            </a: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using WCO Guidelines on Transparency and Predictability</a:t>
            </a:r>
            <a:endParaRPr lang="en-US" sz="2800" b="1" u="sng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2" y="3789040"/>
            <a:ext cx="3649638" cy="20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6: Disciplines on Fees and Charges…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6.1.4. Each Member shall periodically review its fees and charges with a view to reducing their number and diversity, where practicable: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</a:t>
            </a:r>
            <a:endParaRPr lang="en-US" sz="2800" b="1" u="sng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rights and burdens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074" name="Picture 2" descr="Resultado de imagen de imagenes de car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40379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of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7.1.1.2: Each Members shall, as appropriate, provide for advance lodging of documents in electronic format for pre-arrival processing of such documents: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7174" name="Picture 6" descr="Resultado de imagen de imagenes documentos electro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63" y="4087445"/>
            <a:ext cx="3295145" cy="24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of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7.4.4.3: Each Members shall concentrate customs control and, to the extent possible either other relevant border controls, on high-risk and expedite the release of low-risk consignments: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8" y="4581128"/>
            <a:ext cx="408883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-27233" y="256290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of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7.6.6.1 y 2: Establishment and Publication of Average Release Times: C,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biggest problems encountered and in general in </a:t>
            </a:r>
            <a:r>
              <a:rPr lang="en-US" sz="2800" b="1" u="sng" dirty="0" err="1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</a:t>
            </a:r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4413448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31840" y="2132856"/>
            <a:ext cx="561662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lvl="0" algn="just">
              <a:defRPr/>
            </a:pPr>
            <a:r>
              <a:rPr lang="en-US" sz="24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accreditation of Spanish experts was carried out in two phases</a:t>
            </a:r>
            <a:r>
              <a:rPr lang="en-US" sz="2400" i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6350" lvl="0" algn="just">
              <a:defRPr/>
            </a:pPr>
            <a:endParaRPr lang="en-US" sz="2400" i="1" spc="-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lvl="0" algn="just">
              <a:defRPr/>
            </a:pPr>
            <a:r>
              <a:rPr lang="en-US" sz="2400" i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1º.- Workshop </a:t>
            </a:r>
            <a:r>
              <a:rPr lang="en-US" sz="24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 in Fortaleza (Brazil)</a:t>
            </a:r>
          </a:p>
          <a:p>
            <a:pPr marL="12700" marR="6350" lvl="0" algn="just">
              <a:defRPr/>
            </a:pPr>
            <a:r>
              <a:rPr lang="en-US" sz="24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2º.- Field work carried out in Guatemala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ndera de Guatemala ondeando en el viento — Foto d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99" y="1235295"/>
            <a:ext cx="3264739" cy="24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 de España ondeando en el v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6" y="4189273"/>
            <a:ext cx="266106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 lnSpcReduction="10000"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of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7.7.3. a): low documentary and data requirements, as appropriate: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u="sng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7.7.3 d): deferred payment of duties, taxes, fees, and charges: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7.7.3.g): clearance of goods at the premises of the authorized operator or another place authorized by customs: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</p:spTree>
    <p:extLst>
      <p:ext uri="{BB962C8B-B14F-4D97-AF65-F5344CB8AC3E}">
        <p14:creationId xmlns:p14="http://schemas.microsoft.com/office/powerpoint/2010/main" val="19349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282104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of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7.8: Expedited Shipments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7.8.8.2. c), d): Application of franchises and “</a:t>
            </a:r>
            <a:r>
              <a:rPr lang="en-US" sz="2800" b="1" dirty="0" err="1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depending on the weight and value of the goods. Not only apply to low-value goods: C </a:t>
            </a: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8" y="4815882"/>
            <a:ext cx="2987824" cy="19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of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7.9: Perishable Goods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7.9.9.3: Each Member shall either arrange or allow an importer to arrange for the proper storage of perishable goods pending their release: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urgent shipments current problem worldwide</a:t>
            </a: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09634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7: Release and Clearance Good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Authorizations </a:t>
            </a: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Economic Operator: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promote mutual recognition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try to establish simpler and simpler methods</a:t>
            </a: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035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3084" y="282947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8: Border Agency Cooperation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8.2: Cooperation between bordering Member States</a:t>
            </a: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joints controls: C (*)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establishment of one stop border post control: C (*)</a:t>
            </a: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55" y="4341102"/>
            <a:ext cx="3600399" cy="2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10: Formalities Connected with I, E and 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10.1: Formalities and Documentation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10.1.1.1. a) Adopted and/or applied with a view to a rapid and clearance of goods, particularly perishable goods: 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adopted and/or applied in manner that aims at reducing the time and cost of compliance for traders and operators: C</a:t>
            </a: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</p:spTree>
    <p:extLst>
      <p:ext uri="{BB962C8B-B14F-4D97-AF65-F5344CB8AC3E}">
        <p14:creationId xmlns:p14="http://schemas.microsoft.com/office/powerpoint/2010/main" val="19710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8775" y="64807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10: Formalities Connected with I, E and 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10.1: Formalities and Documentation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the least trade restrictive measure chosen where two or more alternative measures are reasonably available for fulfilling the policy objective or objectives in question: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not maintained, including parts thereof, if no longer required: B</a:t>
            </a: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</p:spTree>
    <p:extLst>
      <p:ext uri="{BB962C8B-B14F-4D97-AF65-F5344CB8AC3E}">
        <p14:creationId xmlns:p14="http://schemas.microsoft.com/office/powerpoint/2010/main" val="17194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33954" y="127908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10: Formalities Connected with I, E and 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10.4: Single Window: C (**)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control Temporary import, inward and outward processing</a:t>
            </a: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grpSp>
        <p:nvGrpSpPr>
          <p:cNvPr id="7" name="62 Grupo"/>
          <p:cNvGrpSpPr>
            <a:grpSpLocks/>
          </p:cNvGrpSpPr>
          <p:nvPr/>
        </p:nvGrpSpPr>
        <p:grpSpPr bwMode="auto">
          <a:xfrm>
            <a:off x="4135124" y="3856380"/>
            <a:ext cx="4469324" cy="2884988"/>
            <a:chOff x="3669398" y="2757540"/>
            <a:chExt cx="4928425" cy="3314666"/>
          </a:xfrm>
        </p:grpSpPr>
        <p:grpSp>
          <p:nvGrpSpPr>
            <p:cNvPr id="8" name="59 Grupo"/>
            <p:cNvGrpSpPr>
              <a:grpSpLocks/>
            </p:cNvGrpSpPr>
            <p:nvPr/>
          </p:nvGrpSpPr>
          <p:grpSpPr bwMode="auto">
            <a:xfrm>
              <a:off x="3669398" y="2757540"/>
              <a:ext cx="4928425" cy="3314666"/>
              <a:chOff x="3669398" y="2757540"/>
              <a:chExt cx="4928425" cy="3314666"/>
            </a:xfrm>
          </p:grpSpPr>
          <p:sp>
            <p:nvSpPr>
              <p:cNvPr id="10" name="6 Elipse"/>
              <p:cNvSpPr/>
              <p:nvPr/>
            </p:nvSpPr>
            <p:spPr>
              <a:xfrm>
                <a:off x="3669398" y="2757540"/>
                <a:ext cx="4928425" cy="3314666"/>
              </a:xfrm>
              <a:prstGeom prst="ellips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/>
              </a:p>
            </p:txBody>
          </p:sp>
          <p:pic>
            <p:nvPicPr>
              <p:cNvPr id="11" name="Picture 13" descr="http://www.zombinet.com/wp-content/uploads/2010/02/msn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8965"/>
              <a:stretch>
                <a:fillRect/>
              </a:stretch>
            </p:blipFill>
            <p:spPr bwMode="auto">
              <a:xfrm flipH="1">
                <a:off x="3997864" y="3891146"/>
                <a:ext cx="1000132" cy="1153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9016363" flipV="1">
                <a:off x="6213849" y="3669566"/>
                <a:ext cx="983354" cy="51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583637">
                <a:off x="6255531" y="4370920"/>
                <a:ext cx="983354" cy="51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0648288" flipV="1">
                <a:off x="6350017" y="3885519"/>
                <a:ext cx="983354" cy="51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51712">
                <a:off x="6367494" y="4171271"/>
                <a:ext cx="983354" cy="51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7567" y="3996714"/>
                <a:ext cx="983354" cy="51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5677" y="4252761"/>
                <a:ext cx="485458" cy="319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50 Grupo"/>
              <p:cNvGrpSpPr>
                <a:grpSpLocks/>
              </p:cNvGrpSpPr>
              <p:nvPr/>
            </p:nvGrpSpPr>
            <p:grpSpPr bwMode="auto">
              <a:xfrm>
                <a:off x="5120197" y="3901690"/>
                <a:ext cx="1405924" cy="1527574"/>
                <a:chOff x="5193302" y="2953808"/>
                <a:chExt cx="1020807" cy="1020807"/>
              </a:xfrm>
            </p:grpSpPr>
            <p:pic>
              <p:nvPicPr>
                <p:cNvPr id="28" name="Picture 16" descr="http://www-03.ibm.com/software/lotus/symphony/gallery.nsf/atom_clipArt/B524A09405AAAA9C85257596003258F4/$File/Icon-Computer01-White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193302" y="2953808"/>
                  <a:ext cx="1020807" cy="1020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363689" y="3210796"/>
                  <a:ext cx="642942" cy="192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es-EC" b="1" dirty="0">
                    <a:solidFill>
                      <a:schemeClr val="bg1"/>
                    </a:solidFill>
                    <a:latin typeface="Gill Sans MT" pitchFamily="34" charset="0"/>
                  </a:endParaRPr>
                </a:p>
              </p:txBody>
            </p:sp>
          </p:grpSp>
          <p:pic>
            <p:nvPicPr>
              <p:cNvPr id="19" name="Picture 16" descr="http://www-03.ibm.com/software/lotus/symphony/gallery.nsf/atom_clipArt/B524A09405AAAA9C85257596003258F4/$File/Icon-Computer01-Whit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95294" y="3249504"/>
                <a:ext cx="615663" cy="6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6" descr="http://www-03.ibm.com/software/lotus/symphony/gallery.nsf/atom_clipArt/B524A09405AAAA9C85257596003258F4/$File/Icon-Computer01-Whit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10656" y="3616910"/>
                <a:ext cx="615663" cy="6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6" descr="http://www-03.ibm.com/software/lotus/symphony/gallery.nsf/atom_clipArt/B524A09405AAAA9C85257596003258F4/$File/Icon-Computer01-Whit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69129" y="4046777"/>
                <a:ext cx="615663" cy="6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6" descr="http://www-03.ibm.com/software/lotus/symphony/gallery.nsf/atom_clipArt/B524A09405AAAA9C85257596003258F4/$File/Icon-Computer01-Whit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10656" y="4434331"/>
                <a:ext cx="615663" cy="6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6" descr="http://www-03.ibm.com/software/lotus/symphony/gallery.nsf/atom_clipArt/B524A09405AAAA9C85257596003258F4/$File/Icon-Computer01-Whit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95294" y="4785083"/>
                <a:ext cx="615663" cy="6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47 CuadroTexto"/>
              <p:cNvSpPr txBox="1">
                <a:spLocks noChangeArrowheads="1"/>
              </p:cNvSpPr>
              <p:nvPr/>
            </p:nvSpPr>
            <p:spPr bwMode="auto">
              <a:xfrm>
                <a:off x="7568457" y="4975471"/>
                <a:ext cx="769196" cy="3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C" sz="2000" b="1" dirty="0" smtClean="0">
                    <a:solidFill>
                      <a:srgbClr val="FF0000"/>
                    </a:solidFill>
                    <a:latin typeface="Gill Sans MT" pitchFamily="34" charset="0"/>
                  </a:rPr>
                  <a:t>…</a:t>
                </a:r>
                <a:endParaRPr lang="es-EC" sz="2000" b="1" dirty="0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5" name="25 CuadroTexto"/>
              <p:cNvSpPr txBox="1"/>
              <p:nvPr/>
            </p:nvSpPr>
            <p:spPr>
              <a:xfrm>
                <a:off x="3669398" y="4916518"/>
                <a:ext cx="1601739" cy="67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C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ECONOMIC OPERATOR</a:t>
                </a:r>
                <a:endPara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26" name="26 Flecha curvada hacia arriba"/>
              <p:cNvSpPr/>
              <p:nvPr/>
            </p:nvSpPr>
            <p:spPr>
              <a:xfrm flipH="1">
                <a:off x="5792231" y="5329308"/>
                <a:ext cx="1876897" cy="506816"/>
              </a:xfrm>
              <a:prstGeom prst="curvedUpArrow">
                <a:avLst>
                  <a:gd name="adj1" fmla="val 37389"/>
                  <a:gd name="adj2" fmla="val 52798"/>
                  <a:gd name="adj3" fmla="val 38879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>
                  <a:solidFill>
                    <a:schemeClr val="tx1"/>
                  </a:solidFill>
                </a:endParaRPr>
              </a:p>
            </p:txBody>
          </p:sp>
          <p:pic>
            <p:nvPicPr>
              <p:cNvPr id="27" name="Picture 11" descr="http://6-mas-8.wikispaces.com/file/view/flecha%2520derecha.png/196785456/flecha%2520derech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 flipH="1">
                <a:off x="4826217" y="4472052"/>
                <a:ext cx="485458" cy="319247"/>
              </a:xfrm>
              <a:prstGeom prst="rect">
                <a:avLst/>
              </a:prstGeom>
              <a:noFill/>
            </p:spPr>
          </p:pic>
        </p:grpSp>
        <p:sp>
          <p:nvSpPr>
            <p:cNvPr id="9" name="5 Elipse"/>
            <p:cNvSpPr/>
            <p:nvPr/>
          </p:nvSpPr>
          <p:spPr>
            <a:xfrm>
              <a:off x="3907201" y="3490359"/>
              <a:ext cx="2807939" cy="2112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30586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282947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11: Freedom of Transit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11.1.7: Once the transit has begun, not subject to loads, delays or restrictions until its destination: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</a:t>
            </a: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national and regional coordinator if possible</a:t>
            </a: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91" y="4359543"/>
            <a:ext cx="4176464" cy="23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246232" y="282947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12: Customs Cooperation (**): C</a:t>
            </a: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 of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and Confidentiality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Information</a:t>
            </a:r>
          </a:p>
          <a:p>
            <a:pPr marL="0" indent="0"/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97" y="4469964"/>
            <a:ext cx="4156303" cy="18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era de Guatemala ondeando en el viento — Foto d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99" y="1235295"/>
            <a:ext cx="3264739" cy="24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 de España ondeando en el v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6" y="4189273"/>
            <a:ext cx="266106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654152" y="84019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The work to be carried out in Guatemala was developed in two specific phases:</a:t>
            </a:r>
          </a:p>
          <a:p>
            <a:endParaRPr lang="en-US" sz="2800" dirty="0"/>
          </a:p>
          <a:p>
            <a:r>
              <a:rPr lang="en-US" sz="2800" dirty="0" smtClean="0"/>
              <a:t>1º.- Study </a:t>
            </a:r>
            <a:r>
              <a:rPr lang="en-US" sz="2800" dirty="0"/>
              <a:t>and research at source: regulations, notification of the categories of the Facilitation Agreement, economic </a:t>
            </a:r>
            <a:r>
              <a:rPr lang="en-US" sz="2800" dirty="0" smtClean="0"/>
              <a:t>development</a:t>
            </a:r>
          </a:p>
          <a:p>
            <a:endParaRPr lang="en-US" sz="2800" dirty="0"/>
          </a:p>
          <a:p>
            <a:r>
              <a:rPr lang="en-US" sz="2800" dirty="0"/>
              <a:t>2º. - Work "in situ".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7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465509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12: Customs Cooperation (**): C</a:t>
            </a: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Postponement or Refusal of a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Burden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Unauthorized Use or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and Regional Agreements</a:t>
            </a:r>
          </a:p>
          <a:p>
            <a:pPr marL="0" indent="0"/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</p:spTree>
    <p:extLst>
      <p:ext uri="{BB962C8B-B14F-4D97-AF65-F5344CB8AC3E}">
        <p14:creationId xmlns:p14="http://schemas.microsoft.com/office/powerpoint/2010/main" val="13637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465509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12: Customs Cooperation (**): C</a:t>
            </a: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legal limitations</a:t>
            </a: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2050" name="Picture 2" descr="Resultado de imagen de imagenes cooperac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12" y="3324425"/>
            <a:ext cx="4680520" cy="32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465509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23: Committee on Trade Facilitation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be led by Customs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participation of companies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participatory state agencies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personnel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u="sng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Permanent Secretariat: to prepare works, tables of specialists, to give continuity </a:t>
            </a: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</p:spTree>
    <p:extLst>
      <p:ext uri="{BB962C8B-B14F-4D97-AF65-F5344CB8AC3E}">
        <p14:creationId xmlns:p14="http://schemas.microsoft.com/office/powerpoint/2010/main" val="1830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465509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en-US" sz="2800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Member State's domestic legislation into line with the </a:t>
            </a: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TFA</a:t>
            </a: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96" y="3240904"/>
            <a:ext cx="6858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25102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</a:t>
            </a:r>
            <a:r>
              <a:rPr lang="en-US" b="1" dirty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Trade and Customs authorities</a:t>
            </a:r>
            <a:endParaRPr lang="en-US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30" y="3573016"/>
            <a:ext cx="6005710" cy="3196187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8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ortadarrrrrr-copia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1113287" y="5949951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4000" dirty="0" err="1">
                <a:solidFill>
                  <a:schemeClr val="accent2"/>
                </a:solidFill>
                <a:latin typeface="Calibri"/>
                <a:cs typeface="Calibri"/>
              </a:rPr>
              <a:t>Thank</a:t>
            </a:r>
            <a:r>
              <a:rPr lang="es-ES_tradnl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s-ES_tradnl" sz="4000" dirty="0" err="1">
                <a:solidFill>
                  <a:schemeClr val="accent2"/>
                </a:solidFill>
                <a:latin typeface="Calibri"/>
                <a:cs typeface="Calibri"/>
              </a:rPr>
              <a:t>you</a:t>
            </a:r>
            <a:r>
              <a:rPr lang="es-ES_tradnl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s-ES_tradnl" sz="4000" dirty="0" err="1">
                <a:solidFill>
                  <a:schemeClr val="accent2"/>
                </a:solidFill>
                <a:latin typeface="Calibri"/>
                <a:cs typeface="Calibri"/>
              </a:rPr>
              <a:t>for</a:t>
            </a:r>
            <a:r>
              <a:rPr lang="es-ES_tradnl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s-ES_tradnl" sz="4000" dirty="0" err="1">
                <a:solidFill>
                  <a:schemeClr val="accent2"/>
                </a:solidFill>
                <a:latin typeface="Calibri"/>
                <a:cs typeface="Calibri"/>
              </a:rPr>
              <a:t>your</a:t>
            </a:r>
            <a:r>
              <a:rPr lang="es-ES_tradnl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s-ES_tradnl" sz="4000" dirty="0" err="1">
                <a:solidFill>
                  <a:schemeClr val="accent2"/>
                </a:solidFill>
                <a:latin typeface="Calibri"/>
                <a:cs typeface="Calibri"/>
              </a:rPr>
              <a:t>attention</a:t>
            </a:r>
            <a:endParaRPr lang="es-ES_tradnl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71500" y="991955"/>
            <a:ext cx="8001000" cy="1998120"/>
            <a:chOff x="288" y="1152"/>
            <a:chExt cx="5040" cy="866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816" y="1248"/>
              <a:ext cx="4496" cy="728"/>
              <a:chOff x="1104" y="1248"/>
              <a:chExt cx="4496" cy="728"/>
            </a:xfrm>
          </p:grpSpPr>
          <p:sp>
            <p:nvSpPr>
              <p:cNvPr id="36873" name="Text Box 12"/>
              <p:cNvSpPr txBox="1">
                <a:spLocks noChangeArrowheads="1"/>
              </p:cNvSpPr>
              <p:nvPr/>
            </p:nvSpPr>
            <p:spPr bwMode="auto">
              <a:xfrm>
                <a:off x="1968" y="1776"/>
                <a:ext cx="3344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ES" sz="2400" b="0" dirty="0">
                    <a:solidFill>
                      <a:schemeClr val="accent2"/>
                    </a:solidFill>
                  </a:rPr>
                  <a:t>     	</a:t>
                </a:r>
                <a:r>
                  <a:rPr lang="es-ES" sz="2400" b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s-ES" sz="2400" b="0" dirty="0" err="1" smtClean="0">
                    <a:solidFill>
                      <a:schemeClr val="accent2"/>
                    </a:solidFill>
                  </a:rPr>
                  <a:t>www.agenciatributaria.es</a:t>
                </a:r>
                <a:endParaRPr lang="es-ES" sz="2400" b="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874" name="Text Box 14"/>
              <p:cNvSpPr txBox="1">
                <a:spLocks noChangeArrowheads="1"/>
              </p:cNvSpPr>
              <p:nvPr/>
            </p:nvSpPr>
            <p:spPr bwMode="auto">
              <a:xfrm>
                <a:off x="1104" y="1248"/>
                <a:ext cx="449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33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ES" sz="6000" b="0" dirty="0">
                    <a:solidFill>
                      <a:srgbClr val="777777"/>
                    </a:solidFill>
                    <a:latin typeface="Garamond" charset="0"/>
                  </a:rPr>
                  <a:t>     </a:t>
                </a:r>
                <a:r>
                  <a:rPr lang="es-ES" sz="6000" b="0" dirty="0" err="1">
                    <a:solidFill>
                      <a:srgbClr val="777777"/>
                    </a:solidFill>
                    <a:latin typeface="Garamond" charset="0"/>
                  </a:rPr>
                  <a:t>Spanish</a:t>
                </a:r>
                <a:r>
                  <a:rPr lang="es-ES" sz="6000" b="0" dirty="0">
                    <a:solidFill>
                      <a:srgbClr val="777777"/>
                    </a:solidFill>
                    <a:latin typeface="Garamond" charset="0"/>
                  </a:rPr>
                  <a:t> </a:t>
                </a:r>
                <a:r>
                  <a:rPr lang="es-ES" sz="6000" b="0" dirty="0" err="1">
                    <a:solidFill>
                      <a:srgbClr val="777777"/>
                    </a:solidFill>
                    <a:latin typeface="Garamond" charset="0"/>
                  </a:rPr>
                  <a:t>Tax</a:t>
                </a:r>
                <a:r>
                  <a:rPr lang="es-ES" sz="6000" b="0" dirty="0">
                    <a:solidFill>
                      <a:srgbClr val="777777"/>
                    </a:solidFill>
                    <a:latin typeface="Garamond" charset="0"/>
                  </a:rPr>
                  <a:t> Agency</a:t>
                </a:r>
                <a:endParaRPr lang="es-ES" sz="3600" b="0" dirty="0">
                  <a:solidFill>
                    <a:srgbClr val="777777"/>
                  </a:solidFill>
                  <a:latin typeface="Times New Roman" charset="0"/>
                </a:endParaRPr>
              </a:p>
            </p:txBody>
          </p:sp>
        </p:grpSp>
        <p:pic>
          <p:nvPicPr>
            <p:cNvPr id="36871" name="Picture 15" descr="G:\DOPRI\COMEXT\GENERAL\LOGOS\LOGOAEAT3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52"/>
              <a:ext cx="1039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2" name="Line 16"/>
            <p:cNvSpPr>
              <a:spLocks noChangeShapeType="1"/>
            </p:cNvSpPr>
            <p:nvPr/>
          </p:nvSpPr>
          <p:spPr bwMode="auto">
            <a:xfrm>
              <a:off x="1440" y="1776"/>
              <a:ext cx="38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2" name="Marcador de pie de página 2"/>
          <p:cNvSpPr>
            <a:spLocks noGrp="1"/>
          </p:cNvSpPr>
          <p:nvPr>
            <p:ph type="ftr" sz="quarter" idx="10"/>
          </p:nvPr>
        </p:nvSpPr>
        <p:spPr>
          <a:xfrm>
            <a:off x="1600200" y="6400800"/>
            <a:ext cx="6019800" cy="4572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Customs and Excise Department – AEAT - SPAIN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9701"/>
            <a:ext cx="3524767" cy="274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era de Guatemala ondeando en el viento — Foto d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99" y="1235295"/>
            <a:ext cx="3264739" cy="24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 de España ondeando en el v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6" y="4189273"/>
            <a:ext cx="266106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07904" y="194482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Cabinet: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two fundamental aspects:</a:t>
            </a:r>
          </a:p>
          <a:p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smtClean="0"/>
              <a:t>Internal </a:t>
            </a:r>
            <a:r>
              <a:rPr lang="en-US" sz="2800" dirty="0"/>
              <a:t>customs regulations</a:t>
            </a:r>
          </a:p>
          <a:p>
            <a:r>
              <a:rPr lang="en-US" sz="2800" dirty="0"/>
              <a:t>- Categories of Trade Facilitation </a:t>
            </a:r>
            <a:r>
              <a:rPr lang="en-US" sz="2800" dirty="0" smtClean="0"/>
              <a:t>Agreement.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469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6746" y="2884514"/>
            <a:ext cx="4392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59632" y="787915"/>
            <a:ext cx="6172200" cy="5336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s-E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787915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PRESCRIBED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DISCIPLINES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1: Publication and availability of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information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2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: Opportunities for comments, information before entry into force and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consultations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3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: Advance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Resolutions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4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: Appeals or review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procedures</a:t>
            </a:r>
            <a:endParaRPr kumimoji="0" lang="es-ES" sz="24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37" y="4077072"/>
            <a:ext cx="1167698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6746" y="2884514"/>
            <a:ext cx="4392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59632" y="787915"/>
            <a:ext cx="6172200" cy="5336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s-E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787915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PRESCRIBED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DISCIPLINES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Article 5: Other measures to enhance impartiality, non-discrimination and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transparency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Article 6: Disciplines in respect of and in connection with duties and charges imposed on Import and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Export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7: Release and clearance of goods</a:t>
            </a: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3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6746" y="2884514"/>
            <a:ext cx="4392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59632" y="787915"/>
            <a:ext cx="6172200" cy="5336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s-E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787915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PRESCRIBED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DISCIPLINES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Article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8: Border Agency Cooperation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Article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9: Movement of goods intended for Import under Customs Control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10: Formalities Connected with I, E and T.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11: Freedom of Transit</a:t>
            </a: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99166"/>
            <a:ext cx="1616968" cy="23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6746" y="2884514"/>
            <a:ext cx="4392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59632" y="787915"/>
            <a:ext cx="6172200" cy="5336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s-E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787915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PRESCRIBED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DISCIPLINES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Article </a:t>
            </a: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12: Customs Cooperation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23.1 Committee on Trade Facilitation</a:t>
            </a: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Article 23.2 National Committee on Trade Facilitation</a:t>
            </a: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8625" lvl="0" indent="-428625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21159"/>
            <a:ext cx="3168352" cy="21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Marcador de contenido 1"/>
          <p:cNvSpPr>
            <a:spLocks noGrp="1"/>
          </p:cNvSpPr>
          <p:nvPr>
            <p:ph idx="1"/>
          </p:nvPr>
        </p:nvSpPr>
        <p:spPr>
          <a:xfrm>
            <a:off x="0" y="795663"/>
            <a:ext cx="9144000" cy="6093296"/>
          </a:xfrm>
        </p:spPr>
        <p:txBody>
          <a:bodyPr>
            <a:normAutofit/>
          </a:bodyPr>
          <a:lstStyle/>
          <a:p>
            <a:pPr marL="0" indent="0"/>
            <a:endParaRPr lang="en-US" sz="2000" b="1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 marL="0" indent="0"/>
            <a:endParaRPr lang="en-US" sz="1800" dirty="0" smtClean="0">
              <a:solidFill>
                <a:srgbClr val="004D9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1: 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Publication and availability of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1.1.1. d) Rules for the Classification or valuation of products for customs purpose: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1.1.1. f) I, E or T. restrictions</a:t>
            </a:r>
          </a:p>
          <a:p>
            <a:pPr marL="0" indent="0"/>
            <a:r>
              <a:rPr lang="en-US" sz="2800" b="1" dirty="0" smtClean="0">
                <a:solidFill>
                  <a:srgbClr val="004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prohibitions: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4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188640" y="80197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0000"/>
                </a:solidFill>
              </a:rPr>
              <a:t>                      </a:t>
            </a:r>
            <a:r>
              <a:rPr lang="es-ES" b="1" dirty="0" smtClean="0"/>
              <a:t>       </a:t>
            </a:r>
            <a:r>
              <a:rPr lang="es-ES" dirty="0" smtClean="0"/>
              <a:t>     </a:t>
            </a:r>
            <a:r>
              <a:rPr lang="es-ES" sz="4900" dirty="0" smtClean="0"/>
              <a:t>MAJOR DIFFICULTIES</a:t>
            </a:r>
            <a:endParaRPr lang="es-ES" sz="4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01" y="3922025"/>
            <a:ext cx="3660998" cy="25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19147</TotalTime>
  <Words>1321</Words>
  <Application>Microsoft Office PowerPoint</Application>
  <PresentationFormat>On-screen Show (4:3)</PresentationFormat>
  <Paragraphs>346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Arial Black</vt:lpstr>
      <vt:lpstr>Calibri</vt:lpstr>
      <vt:lpstr>Garamond</vt:lpstr>
      <vt:lpstr>Gill Sans MT</vt:lpstr>
      <vt:lpstr>Times New Roman</vt:lpstr>
      <vt:lpstr>Wingdings</vt:lpstr>
      <vt:lpstr>Tema de Office</vt:lpstr>
      <vt:lpstr>Office Theme</vt:lpstr>
      <vt:lpstr>1_Tema de Office</vt:lpstr>
      <vt:lpstr>Technical assistance from Spain in the framework of the WCO MERCATOR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                                       MAJOR DIFFICULTIES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Ventanilla Única aduanera</dc:title>
  <dc:creator>a00506ma</dc:creator>
  <cp:lastModifiedBy>Public</cp:lastModifiedBy>
  <cp:revision>219</cp:revision>
  <dcterms:created xsi:type="dcterms:W3CDTF">2013-02-20T16:27:48Z</dcterms:created>
  <dcterms:modified xsi:type="dcterms:W3CDTF">2019-10-16T13:10:23Z</dcterms:modified>
</cp:coreProperties>
</file>