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244FAA3-628D-444A-AC65-397393959CA5}" type="doc">
      <dgm:prSet loTypeId="urn:microsoft.com/office/officeart/2005/8/layout/matrix3" loCatId="matrix" qsTypeId="urn:microsoft.com/office/officeart/2005/8/quickstyle/simple4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8D5CDE53-31F1-45CF-9879-67CCF40CC39E}">
      <dgm:prSet/>
      <dgm:spPr/>
      <dgm:t>
        <a:bodyPr/>
        <a:lstStyle/>
        <a:p>
          <a:r>
            <a:rPr lang="en-GB"/>
            <a:t>Maldives</a:t>
          </a:r>
          <a:endParaRPr lang="en-US"/>
        </a:p>
      </dgm:t>
    </dgm:pt>
    <dgm:pt modelId="{E2890ACC-17F1-4995-A047-20C65A176AC0}" type="parTrans" cxnId="{A753C4D8-BBD2-4EE4-8E24-68F42EBC2F83}">
      <dgm:prSet/>
      <dgm:spPr/>
      <dgm:t>
        <a:bodyPr/>
        <a:lstStyle/>
        <a:p>
          <a:endParaRPr lang="en-US"/>
        </a:p>
      </dgm:t>
    </dgm:pt>
    <dgm:pt modelId="{77A88355-E961-45C5-BB8C-3495049F04E2}" type="sibTrans" cxnId="{A753C4D8-BBD2-4EE4-8E24-68F42EBC2F83}">
      <dgm:prSet/>
      <dgm:spPr/>
      <dgm:t>
        <a:bodyPr/>
        <a:lstStyle/>
        <a:p>
          <a:endParaRPr lang="en-US"/>
        </a:p>
      </dgm:t>
    </dgm:pt>
    <dgm:pt modelId="{21348DBF-529D-4931-AF95-56B30699E96E}">
      <dgm:prSet/>
      <dgm:spPr/>
      <dgm:t>
        <a:bodyPr/>
        <a:lstStyle/>
        <a:p>
          <a:r>
            <a:rPr lang="en-GB"/>
            <a:t>Guinea</a:t>
          </a:r>
          <a:endParaRPr lang="en-US"/>
        </a:p>
      </dgm:t>
    </dgm:pt>
    <dgm:pt modelId="{59A4FD89-CD52-4772-9CF0-842D26D2FA8D}" type="parTrans" cxnId="{10AA678B-71E0-4F26-B48E-F38E1C8DD62A}">
      <dgm:prSet/>
      <dgm:spPr/>
      <dgm:t>
        <a:bodyPr/>
        <a:lstStyle/>
        <a:p>
          <a:endParaRPr lang="en-US"/>
        </a:p>
      </dgm:t>
    </dgm:pt>
    <dgm:pt modelId="{54F9AD8D-CFC3-4203-8621-DA4B19955357}" type="sibTrans" cxnId="{10AA678B-71E0-4F26-B48E-F38E1C8DD62A}">
      <dgm:prSet/>
      <dgm:spPr/>
      <dgm:t>
        <a:bodyPr/>
        <a:lstStyle/>
        <a:p>
          <a:endParaRPr lang="en-US"/>
        </a:p>
      </dgm:t>
    </dgm:pt>
    <dgm:pt modelId="{EC6F31ED-5789-4935-AC0C-1C2B33A34597}">
      <dgm:prSet/>
      <dgm:spPr/>
      <dgm:t>
        <a:bodyPr/>
        <a:lstStyle/>
        <a:p>
          <a:r>
            <a:rPr lang="en-GB"/>
            <a:t>Burundi</a:t>
          </a:r>
          <a:endParaRPr lang="en-US"/>
        </a:p>
      </dgm:t>
    </dgm:pt>
    <dgm:pt modelId="{29381279-3487-459D-BA13-BFA236965863}" type="parTrans" cxnId="{C35857A6-70AA-4854-A9A0-965A7F048BBC}">
      <dgm:prSet/>
      <dgm:spPr/>
      <dgm:t>
        <a:bodyPr/>
        <a:lstStyle/>
        <a:p>
          <a:endParaRPr lang="en-US"/>
        </a:p>
      </dgm:t>
    </dgm:pt>
    <dgm:pt modelId="{371793AE-1A16-4BB0-A784-38B8C6135882}" type="sibTrans" cxnId="{C35857A6-70AA-4854-A9A0-965A7F048BBC}">
      <dgm:prSet/>
      <dgm:spPr/>
      <dgm:t>
        <a:bodyPr/>
        <a:lstStyle/>
        <a:p>
          <a:endParaRPr lang="en-US"/>
        </a:p>
      </dgm:t>
    </dgm:pt>
    <dgm:pt modelId="{1A34EBEE-4BC4-434C-B7BD-8B38E8B19CA4}">
      <dgm:prSet/>
      <dgm:spPr/>
      <dgm:t>
        <a:bodyPr/>
        <a:lstStyle/>
        <a:p>
          <a:r>
            <a:rPr lang="en-GB" dirty="0"/>
            <a:t>Cabo Verde</a:t>
          </a:r>
          <a:endParaRPr lang="en-US" dirty="0"/>
        </a:p>
      </dgm:t>
    </dgm:pt>
    <dgm:pt modelId="{509F436B-60C7-4B13-B62E-B3193A5DD418}" type="parTrans" cxnId="{42496D21-A5E9-4432-8576-69F0CFE95C10}">
      <dgm:prSet/>
      <dgm:spPr/>
      <dgm:t>
        <a:bodyPr/>
        <a:lstStyle/>
        <a:p>
          <a:endParaRPr lang="en-US"/>
        </a:p>
      </dgm:t>
    </dgm:pt>
    <dgm:pt modelId="{0916ACFB-9066-4CDF-9E4B-50A572270060}" type="sibTrans" cxnId="{42496D21-A5E9-4432-8576-69F0CFE95C10}">
      <dgm:prSet/>
      <dgm:spPr/>
      <dgm:t>
        <a:bodyPr/>
        <a:lstStyle/>
        <a:p>
          <a:endParaRPr lang="en-US"/>
        </a:p>
      </dgm:t>
    </dgm:pt>
    <dgm:pt modelId="{F869CFDB-4469-46EE-B2E6-5C3B8D654100}" type="pres">
      <dgm:prSet presAssocID="{4244FAA3-628D-444A-AC65-397393959CA5}" presName="matrix" presStyleCnt="0">
        <dgm:presLayoutVars>
          <dgm:chMax val="1"/>
          <dgm:dir/>
          <dgm:resizeHandles val="exact"/>
        </dgm:presLayoutVars>
      </dgm:prSet>
      <dgm:spPr/>
    </dgm:pt>
    <dgm:pt modelId="{1B6E11EB-47F7-480C-A86F-CBDAD0D6F0BD}" type="pres">
      <dgm:prSet presAssocID="{4244FAA3-628D-444A-AC65-397393959CA5}" presName="diamond" presStyleLbl="bgShp" presStyleIdx="0" presStyleCnt="1"/>
      <dgm:spPr/>
    </dgm:pt>
    <dgm:pt modelId="{742C9EFF-2229-4C3E-9373-DFF3405D48F3}" type="pres">
      <dgm:prSet presAssocID="{4244FAA3-628D-444A-AC65-397393959CA5}" presName="quad1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54F0E3C1-9249-42A9-9783-E83238B8BC3E}" type="pres">
      <dgm:prSet presAssocID="{4244FAA3-628D-444A-AC65-397393959CA5}" presName="quad2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0A1F4DBD-4ECF-4813-A9A7-69E30A0A3174}" type="pres">
      <dgm:prSet presAssocID="{4244FAA3-628D-444A-AC65-397393959CA5}" presName="quad3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90C2070B-5DEC-4419-A5DD-E317A5FF90F5}" type="pres">
      <dgm:prSet presAssocID="{4244FAA3-628D-444A-AC65-397393959CA5}" presName="quad4" presStyleLbl="node1" presStyleIdx="3" presStyleCnt="4">
        <dgm:presLayoutVars>
          <dgm:chMax val="0"/>
          <dgm:chPref val="0"/>
          <dgm:bulletEnabled val="1"/>
        </dgm:presLayoutVars>
      </dgm:prSet>
      <dgm:spPr/>
    </dgm:pt>
  </dgm:ptLst>
  <dgm:cxnLst>
    <dgm:cxn modelId="{16376101-C9DE-4DFD-9C78-70F668373988}" type="presOf" srcId="{21348DBF-529D-4931-AF95-56B30699E96E}" destId="{54F0E3C1-9249-42A9-9783-E83238B8BC3E}" srcOrd="0" destOrd="0" presId="urn:microsoft.com/office/officeart/2005/8/layout/matrix3"/>
    <dgm:cxn modelId="{705A1004-07CC-484C-8F06-12303893BE3D}" type="presOf" srcId="{1A34EBEE-4BC4-434C-B7BD-8B38E8B19CA4}" destId="{90C2070B-5DEC-4419-A5DD-E317A5FF90F5}" srcOrd="0" destOrd="0" presId="urn:microsoft.com/office/officeart/2005/8/layout/matrix3"/>
    <dgm:cxn modelId="{42496D21-A5E9-4432-8576-69F0CFE95C10}" srcId="{4244FAA3-628D-444A-AC65-397393959CA5}" destId="{1A34EBEE-4BC4-434C-B7BD-8B38E8B19CA4}" srcOrd="3" destOrd="0" parTransId="{509F436B-60C7-4B13-B62E-B3193A5DD418}" sibTransId="{0916ACFB-9066-4CDF-9E4B-50A572270060}"/>
    <dgm:cxn modelId="{28255886-55D9-4FB1-9589-938D6848AAA4}" type="presOf" srcId="{8D5CDE53-31F1-45CF-9879-67CCF40CC39E}" destId="{742C9EFF-2229-4C3E-9373-DFF3405D48F3}" srcOrd="0" destOrd="0" presId="urn:microsoft.com/office/officeart/2005/8/layout/matrix3"/>
    <dgm:cxn modelId="{10AA678B-71E0-4F26-B48E-F38E1C8DD62A}" srcId="{4244FAA3-628D-444A-AC65-397393959CA5}" destId="{21348DBF-529D-4931-AF95-56B30699E96E}" srcOrd="1" destOrd="0" parTransId="{59A4FD89-CD52-4772-9CF0-842D26D2FA8D}" sibTransId="{54F9AD8D-CFC3-4203-8621-DA4B19955357}"/>
    <dgm:cxn modelId="{C35857A6-70AA-4854-A9A0-965A7F048BBC}" srcId="{4244FAA3-628D-444A-AC65-397393959CA5}" destId="{EC6F31ED-5789-4935-AC0C-1C2B33A34597}" srcOrd="2" destOrd="0" parTransId="{29381279-3487-459D-BA13-BFA236965863}" sibTransId="{371793AE-1A16-4BB0-A784-38B8C6135882}"/>
    <dgm:cxn modelId="{A753C4D8-BBD2-4EE4-8E24-68F42EBC2F83}" srcId="{4244FAA3-628D-444A-AC65-397393959CA5}" destId="{8D5CDE53-31F1-45CF-9879-67CCF40CC39E}" srcOrd="0" destOrd="0" parTransId="{E2890ACC-17F1-4995-A047-20C65A176AC0}" sibTransId="{77A88355-E961-45C5-BB8C-3495049F04E2}"/>
    <dgm:cxn modelId="{0B7AFDDB-7C43-489C-BC73-69EA95ED3AF9}" type="presOf" srcId="{EC6F31ED-5789-4935-AC0C-1C2B33A34597}" destId="{0A1F4DBD-4ECF-4813-A9A7-69E30A0A3174}" srcOrd="0" destOrd="0" presId="urn:microsoft.com/office/officeart/2005/8/layout/matrix3"/>
    <dgm:cxn modelId="{7811D1EB-63C8-4EF2-B8B7-0EA6BE531DD8}" type="presOf" srcId="{4244FAA3-628D-444A-AC65-397393959CA5}" destId="{F869CFDB-4469-46EE-B2E6-5C3B8D654100}" srcOrd="0" destOrd="0" presId="urn:microsoft.com/office/officeart/2005/8/layout/matrix3"/>
    <dgm:cxn modelId="{A66987F2-F8A2-4406-A138-5BAF8B9A419F}" type="presParOf" srcId="{F869CFDB-4469-46EE-B2E6-5C3B8D654100}" destId="{1B6E11EB-47F7-480C-A86F-CBDAD0D6F0BD}" srcOrd="0" destOrd="0" presId="urn:microsoft.com/office/officeart/2005/8/layout/matrix3"/>
    <dgm:cxn modelId="{B507BBB2-00FB-49CA-BE14-8050E52126CF}" type="presParOf" srcId="{F869CFDB-4469-46EE-B2E6-5C3B8D654100}" destId="{742C9EFF-2229-4C3E-9373-DFF3405D48F3}" srcOrd="1" destOrd="0" presId="urn:microsoft.com/office/officeart/2005/8/layout/matrix3"/>
    <dgm:cxn modelId="{5D48B488-68A9-453B-84C2-1805653B9D20}" type="presParOf" srcId="{F869CFDB-4469-46EE-B2E6-5C3B8D654100}" destId="{54F0E3C1-9249-42A9-9783-E83238B8BC3E}" srcOrd="2" destOrd="0" presId="urn:microsoft.com/office/officeart/2005/8/layout/matrix3"/>
    <dgm:cxn modelId="{C9B5228D-3944-497A-9E62-02C4A48D1CA2}" type="presParOf" srcId="{F869CFDB-4469-46EE-B2E6-5C3B8D654100}" destId="{0A1F4DBD-4ECF-4813-A9A7-69E30A0A3174}" srcOrd="3" destOrd="0" presId="urn:microsoft.com/office/officeart/2005/8/layout/matrix3"/>
    <dgm:cxn modelId="{63547C73-0A0A-4555-B3CD-F20F0E10CFC3}" type="presParOf" srcId="{F869CFDB-4469-46EE-B2E6-5C3B8D654100}" destId="{90C2070B-5DEC-4419-A5DD-E317A5FF90F5}" srcOrd="4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3CF18C9-DF72-45A5-9B01-22DC1A748E95}" type="doc">
      <dgm:prSet loTypeId="urn:microsoft.com/office/officeart/2005/8/layout/p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211C5A55-4B3B-4533-8DEE-2F420DCAA095}">
      <dgm:prSet phldrT="[Text]"/>
      <dgm:spPr/>
      <dgm:t>
        <a:bodyPr/>
        <a:lstStyle/>
        <a:p>
          <a:r>
            <a:rPr lang="en-GB" dirty="0"/>
            <a:t>Article 1.4</a:t>
          </a:r>
        </a:p>
      </dgm:t>
    </dgm:pt>
    <dgm:pt modelId="{EEBCC119-7CAD-4F4D-B5E2-442700060A9E}" type="parTrans" cxnId="{69F9C3A0-83D1-4E0C-AB17-4F0A96A5DB7E}">
      <dgm:prSet/>
      <dgm:spPr/>
      <dgm:t>
        <a:bodyPr/>
        <a:lstStyle/>
        <a:p>
          <a:endParaRPr lang="en-GB"/>
        </a:p>
      </dgm:t>
    </dgm:pt>
    <dgm:pt modelId="{A569FD0B-2AE7-4E18-A971-395956E0EC7B}" type="sibTrans" cxnId="{69F9C3A0-83D1-4E0C-AB17-4F0A96A5DB7E}">
      <dgm:prSet/>
      <dgm:spPr/>
      <dgm:t>
        <a:bodyPr/>
        <a:lstStyle/>
        <a:p>
          <a:endParaRPr lang="en-GB"/>
        </a:p>
      </dgm:t>
    </dgm:pt>
    <dgm:pt modelId="{F7C7007A-FA11-4E1B-A63E-7598D946C817}">
      <dgm:prSet phldrT="[Text]"/>
      <dgm:spPr/>
      <dgm:t>
        <a:bodyPr/>
        <a:lstStyle/>
        <a:p>
          <a:r>
            <a:rPr lang="en-GB" dirty="0"/>
            <a:t>Article 10.4.3</a:t>
          </a:r>
        </a:p>
      </dgm:t>
    </dgm:pt>
    <dgm:pt modelId="{3D1486D4-2646-4A3D-AA99-FF20D26CC0B7}" type="parTrans" cxnId="{013E6807-82BB-46A6-9D9A-02E32DB5F95C}">
      <dgm:prSet/>
      <dgm:spPr/>
      <dgm:t>
        <a:bodyPr/>
        <a:lstStyle/>
        <a:p>
          <a:endParaRPr lang="en-GB"/>
        </a:p>
      </dgm:t>
    </dgm:pt>
    <dgm:pt modelId="{F4CBDB26-5802-47E5-94AA-E888F9053836}" type="sibTrans" cxnId="{013E6807-82BB-46A6-9D9A-02E32DB5F95C}">
      <dgm:prSet/>
      <dgm:spPr/>
      <dgm:t>
        <a:bodyPr/>
        <a:lstStyle/>
        <a:p>
          <a:endParaRPr lang="en-GB"/>
        </a:p>
      </dgm:t>
    </dgm:pt>
    <dgm:pt modelId="{0C1DEFF9-D654-41BF-BBA7-ABC85CA4BA23}">
      <dgm:prSet phldrT="[Text]"/>
      <dgm:spPr/>
      <dgm:t>
        <a:bodyPr/>
        <a:lstStyle/>
        <a:p>
          <a:r>
            <a:rPr lang="en-GB" dirty="0"/>
            <a:t>Article 10.6.2</a:t>
          </a:r>
        </a:p>
      </dgm:t>
    </dgm:pt>
    <dgm:pt modelId="{2FD08503-809E-46AB-A698-75FA94B42A86}" type="parTrans" cxnId="{E2E75835-FFBA-42A4-BBC9-EF9460E8A017}">
      <dgm:prSet/>
      <dgm:spPr/>
      <dgm:t>
        <a:bodyPr/>
        <a:lstStyle/>
        <a:p>
          <a:endParaRPr lang="en-GB"/>
        </a:p>
      </dgm:t>
    </dgm:pt>
    <dgm:pt modelId="{6CB1B525-F267-49E8-A4BA-C5E4A14EBE0A}" type="sibTrans" cxnId="{E2E75835-FFBA-42A4-BBC9-EF9460E8A017}">
      <dgm:prSet/>
      <dgm:spPr/>
      <dgm:t>
        <a:bodyPr/>
        <a:lstStyle/>
        <a:p>
          <a:endParaRPr lang="en-GB"/>
        </a:p>
      </dgm:t>
    </dgm:pt>
    <dgm:pt modelId="{5930469C-BF33-467B-8AA3-F27F13895AEB}">
      <dgm:prSet phldrT="[Text]"/>
      <dgm:spPr/>
      <dgm:t>
        <a:bodyPr/>
        <a:lstStyle/>
        <a:p>
          <a:r>
            <a:rPr lang="en-GB" dirty="0"/>
            <a:t>Article 12.2.2</a:t>
          </a:r>
        </a:p>
      </dgm:t>
    </dgm:pt>
    <dgm:pt modelId="{8964472A-D9B5-46EE-AE39-1BF071E143E4}" type="parTrans" cxnId="{42AED465-B046-4A5F-BE36-2D61D375F954}">
      <dgm:prSet/>
      <dgm:spPr/>
      <dgm:t>
        <a:bodyPr/>
        <a:lstStyle/>
        <a:p>
          <a:endParaRPr lang="en-GB"/>
        </a:p>
      </dgm:t>
    </dgm:pt>
    <dgm:pt modelId="{2D6D2990-B127-48B7-856F-E9965D69F742}" type="sibTrans" cxnId="{42AED465-B046-4A5F-BE36-2D61D375F954}">
      <dgm:prSet/>
      <dgm:spPr/>
      <dgm:t>
        <a:bodyPr/>
        <a:lstStyle/>
        <a:p>
          <a:endParaRPr lang="en-GB"/>
        </a:p>
      </dgm:t>
    </dgm:pt>
    <dgm:pt modelId="{EDED304C-3117-4AD1-974C-2DC8739F0E4D}" type="pres">
      <dgm:prSet presAssocID="{13CF18C9-DF72-45A5-9B01-22DC1A748E95}" presName="Name0" presStyleCnt="0">
        <dgm:presLayoutVars>
          <dgm:dir/>
          <dgm:resizeHandles val="exact"/>
        </dgm:presLayoutVars>
      </dgm:prSet>
      <dgm:spPr/>
    </dgm:pt>
    <dgm:pt modelId="{4485CFBA-489D-4C59-B3C3-0AFE64A6CDAB}" type="pres">
      <dgm:prSet presAssocID="{211C5A55-4B3B-4533-8DEE-2F420DCAA095}" presName="compNode" presStyleCnt="0"/>
      <dgm:spPr/>
    </dgm:pt>
    <dgm:pt modelId="{98BB4189-E0C5-45A3-A4B6-BA7CEA73D6A0}" type="pres">
      <dgm:prSet presAssocID="{211C5A55-4B3B-4533-8DEE-2F420DCAA095}" presName="pictRect" presStyleLbl="node1" presStyleIdx="0" presStyleCnt="4"/>
      <dgm:spPr/>
    </dgm:pt>
    <dgm:pt modelId="{CDC62D1E-AF22-4B1E-95BC-3E570A57BFCA}" type="pres">
      <dgm:prSet presAssocID="{211C5A55-4B3B-4533-8DEE-2F420DCAA095}" presName="textRect" presStyleLbl="revTx" presStyleIdx="0" presStyleCnt="4">
        <dgm:presLayoutVars>
          <dgm:bulletEnabled val="1"/>
        </dgm:presLayoutVars>
      </dgm:prSet>
      <dgm:spPr/>
    </dgm:pt>
    <dgm:pt modelId="{24EAE1C8-EA82-4BCC-867B-6BEC28690E1C}" type="pres">
      <dgm:prSet presAssocID="{A569FD0B-2AE7-4E18-A971-395956E0EC7B}" presName="sibTrans" presStyleLbl="sibTrans2D1" presStyleIdx="0" presStyleCnt="0"/>
      <dgm:spPr/>
    </dgm:pt>
    <dgm:pt modelId="{8C6107E1-7116-420D-A300-C5CBC70CE7F2}" type="pres">
      <dgm:prSet presAssocID="{F7C7007A-FA11-4E1B-A63E-7598D946C817}" presName="compNode" presStyleCnt="0"/>
      <dgm:spPr/>
    </dgm:pt>
    <dgm:pt modelId="{5036871E-4CA9-43D2-B591-6E530AEA1DE2}" type="pres">
      <dgm:prSet presAssocID="{F7C7007A-FA11-4E1B-A63E-7598D946C817}" presName="pictRect" presStyleLbl="node1" presStyleIdx="1" presStyleCnt="4"/>
      <dgm:spPr/>
    </dgm:pt>
    <dgm:pt modelId="{DCBF5A65-C94A-4349-B9E4-33C60B1853B2}" type="pres">
      <dgm:prSet presAssocID="{F7C7007A-FA11-4E1B-A63E-7598D946C817}" presName="textRect" presStyleLbl="revTx" presStyleIdx="1" presStyleCnt="4">
        <dgm:presLayoutVars>
          <dgm:bulletEnabled val="1"/>
        </dgm:presLayoutVars>
      </dgm:prSet>
      <dgm:spPr/>
    </dgm:pt>
    <dgm:pt modelId="{D50E13ED-A9AC-46F3-8E7B-AFEC19C38EFC}" type="pres">
      <dgm:prSet presAssocID="{F4CBDB26-5802-47E5-94AA-E888F9053836}" presName="sibTrans" presStyleLbl="sibTrans2D1" presStyleIdx="0" presStyleCnt="0"/>
      <dgm:spPr/>
    </dgm:pt>
    <dgm:pt modelId="{ED6C3201-B498-4B2D-8BB8-00F879FE06F7}" type="pres">
      <dgm:prSet presAssocID="{0C1DEFF9-D654-41BF-BBA7-ABC85CA4BA23}" presName="compNode" presStyleCnt="0"/>
      <dgm:spPr/>
    </dgm:pt>
    <dgm:pt modelId="{33FB0026-8A95-4ABD-91A8-B5B9103B46A6}" type="pres">
      <dgm:prSet presAssocID="{0C1DEFF9-D654-41BF-BBA7-ABC85CA4BA23}" presName="pictRect" presStyleLbl="node1" presStyleIdx="2" presStyleCnt="4"/>
      <dgm:spPr/>
    </dgm:pt>
    <dgm:pt modelId="{7CE85692-A213-4F18-A29D-C7A75E641D19}" type="pres">
      <dgm:prSet presAssocID="{0C1DEFF9-D654-41BF-BBA7-ABC85CA4BA23}" presName="textRect" presStyleLbl="revTx" presStyleIdx="2" presStyleCnt="4">
        <dgm:presLayoutVars>
          <dgm:bulletEnabled val="1"/>
        </dgm:presLayoutVars>
      </dgm:prSet>
      <dgm:spPr/>
    </dgm:pt>
    <dgm:pt modelId="{562DCC07-CA6C-4E0C-B891-C926C43EC037}" type="pres">
      <dgm:prSet presAssocID="{6CB1B525-F267-49E8-A4BA-C5E4A14EBE0A}" presName="sibTrans" presStyleLbl="sibTrans2D1" presStyleIdx="0" presStyleCnt="0"/>
      <dgm:spPr/>
    </dgm:pt>
    <dgm:pt modelId="{BFFF8236-833A-47B1-AD15-E98424FB4A3C}" type="pres">
      <dgm:prSet presAssocID="{5930469C-BF33-467B-8AA3-F27F13895AEB}" presName="compNode" presStyleCnt="0"/>
      <dgm:spPr/>
    </dgm:pt>
    <dgm:pt modelId="{4C4B15A9-A02C-4941-8035-1B95F9917057}" type="pres">
      <dgm:prSet presAssocID="{5930469C-BF33-467B-8AA3-F27F13895AEB}" presName="pictRect" presStyleLbl="node1" presStyleIdx="3" presStyleCnt="4"/>
      <dgm:spPr/>
    </dgm:pt>
    <dgm:pt modelId="{11099541-A623-4F3D-BAA5-D075DED4ADE4}" type="pres">
      <dgm:prSet presAssocID="{5930469C-BF33-467B-8AA3-F27F13895AEB}" presName="textRect" presStyleLbl="revTx" presStyleIdx="3" presStyleCnt="4">
        <dgm:presLayoutVars>
          <dgm:bulletEnabled val="1"/>
        </dgm:presLayoutVars>
      </dgm:prSet>
      <dgm:spPr/>
    </dgm:pt>
  </dgm:ptLst>
  <dgm:cxnLst>
    <dgm:cxn modelId="{013E6807-82BB-46A6-9D9A-02E32DB5F95C}" srcId="{13CF18C9-DF72-45A5-9B01-22DC1A748E95}" destId="{F7C7007A-FA11-4E1B-A63E-7598D946C817}" srcOrd="1" destOrd="0" parTransId="{3D1486D4-2646-4A3D-AA99-FF20D26CC0B7}" sibTransId="{F4CBDB26-5802-47E5-94AA-E888F9053836}"/>
    <dgm:cxn modelId="{68BC4825-1D65-4A47-BCCA-47F9B4B4DB38}" type="presOf" srcId="{F4CBDB26-5802-47E5-94AA-E888F9053836}" destId="{D50E13ED-A9AC-46F3-8E7B-AFEC19C38EFC}" srcOrd="0" destOrd="0" presId="urn:microsoft.com/office/officeart/2005/8/layout/pList1"/>
    <dgm:cxn modelId="{E2E75835-FFBA-42A4-BBC9-EF9460E8A017}" srcId="{13CF18C9-DF72-45A5-9B01-22DC1A748E95}" destId="{0C1DEFF9-D654-41BF-BBA7-ABC85CA4BA23}" srcOrd="2" destOrd="0" parTransId="{2FD08503-809E-46AB-A698-75FA94B42A86}" sibTransId="{6CB1B525-F267-49E8-A4BA-C5E4A14EBE0A}"/>
    <dgm:cxn modelId="{42AED465-B046-4A5F-BE36-2D61D375F954}" srcId="{13CF18C9-DF72-45A5-9B01-22DC1A748E95}" destId="{5930469C-BF33-467B-8AA3-F27F13895AEB}" srcOrd="3" destOrd="0" parTransId="{8964472A-D9B5-46EE-AE39-1BF071E143E4}" sibTransId="{2D6D2990-B127-48B7-856F-E9965D69F742}"/>
    <dgm:cxn modelId="{F796C589-CFBC-411B-A444-02CCFCE4A665}" type="presOf" srcId="{13CF18C9-DF72-45A5-9B01-22DC1A748E95}" destId="{EDED304C-3117-4AD1-974C-2DC8739F0E4D}" srcOrd="0" destOrd="0" presId="urn:microsoft.com/office/officeart/2005/8/layout/pList1"/>
    <dgm:cxn modelId="{69F9C3A0-83D1-4E0C-AB17-4F0A96A5DB7E}" srcId="{13CF18C9-DF72-45A5-9B01-22DC1A748E95}" destId="{211C5A55-4B3B-4533-8DEE-2F420DCAA095}" srcOrd="0" destOrd="0" parTransId="{EEBCC119-7CAD-4F4D-B5E2-442700060A9E}" sibTransId="{A569FD0B-2AE7-4E18-A971-395956E0EC7B}"/>
    <dgm:cxn modelId="{9BE5B8AC-0C30-45A6-91FD-896EA4CBF98E}" type="presOf" srcId="{6CB1B525-F267-49E8-A4BA-C5E4A14EBE0A}" destId="{562DCC07-CA6C-4E0C-B891-C926C43EC037}" srcOrd="0" destOrd="0" presId="urn:microsoft.com/office/officeart/2005/8/layout/pList1"/>
    <dgm:cxn modelId="{ECF76AB9-5B21-460D-A00D-6B4EC5480EF7}" type="presOf" srcId="{5930469C-BF33-467B-8AA3-F27F13895AEB}" destId="{11099541-A623-4F3D-BAA5-D075DED4ADE4}" srcOrd="0" destOrd="0" presId="urn:microsoft.com/office/officeart/2005/8/layout/pList1"/>
    <dgm:cxn modelId="{042F15C0-0F3B-46EC-8909-E7583419E331}" type="presOf" srcId="{211C5A55-4B3B-4533-8DEE-2F420DCAA095}" destId="{CDC62D1E-AF22-4B1E-95BC-3E570A57BFCA}" srcOrd="0" destOrd="0" presId="urn:microsoft.com/office/officeart/2005/8/layout/pList1"/>
    <dgm:cxn modelId="{01834CC2-254B-41B4-857A-EBCCAECBBB10}" type="presOf" srcId="{F7C7007A-FA11-4E1B-A63E-7598D946C817}" destId="{DCBF5A65-C94A-4349-B9E4-33C60B1853B2}" srcOrd="0" destOrd="0" presId="urn:microsoft.com/office/officeart/2005/8/layout/pList1"/>
    <dgm:cxn modelId="{53758DD2-B850-4566-8A5A-51DFDA6DB3B2}" type="presOf" srcId="{A569FD0B-2AE7-4E18-A971-395956E0EC7B}" destId="{24EAE1C8-EA82-4BCC-867B-6BEC28690E1C}" srcOrd="0" destOrd="0" presId="urn:microsoft.com/office/officeart/2005/8/layout/pList1"/>
    <dgm:cxn modelId="{F59A01E6-E6BE-4771-8DB7-565B70C3D896}" type="presOf" srcId="{0C1DEFF9-D654-41BF-BBA7-ABC85CA4BA23}" destId="{7CE85692-A213-4F18-A29D-C7A75E641D19}" srcOrd="0" destOrd="0" presId="urn:microsoft.com/office/officeart/2005/8/layout/pList1"/>
    <dgm:cxn modelId="{78F3BEDE-FE88-47B7-8630-68472F668A53}" type="presParOf" srcId="{EDED304C-3117-4AD1-974C-2DC8739F0E4D}" destId="{4485CFBA-489D-4C59-B3C3-0AFE64A6CDAB}" srcOrd="0" destOrd="0" presId="urn:microsoft.com/office/officeart/2005/8/layout/pList1"/>
    <dgm:cxn modelId="{8FEF048C-4D2F-4067-9671-C2030B4FF905}" type="presParOf" srcId="{4485CFBA-489D-4C59-B3C3-0AFE64A6CDAB}" destId="{98BB4189-E0C5-45A3-A4B6-BA7CEA73D6A0}" srcOrd="0" destOrd="0" presId="urn:microsoft.com/office/officeart/2005/8/layout/pList1"/>
    <dgm:cxn modelId="{283EAA21-8442-4940-94D2-AA6E77B1E740}" type="presParOf" srcId="{4485CFBA-489D-4C59-B3C3-0AFE64A6CDAB}" destId="{CDC62D1E-AF22-4B1E-95BC-3E570A57BFCA}" srcOrd="1" destOrd="0" presId="urn:microsoft.com/office/officeart/2005/8/layout/pList1"/>
    <dgm:cxn modelId="{1897BDC2-8304-47E0-A195-F74A670126B8}" type="presParOf" srcId="{EDED304C-3117-4AD1-974C-2DC8739F0E4D}" destId="{24EAE1C8-EA82-4BCC-867B-6BEC28690E1C}" srcOrd="1" destOrd="0" presId="urn:microsoft.com/office/officeart/2005/8/layout/pList1"/>
    <dgm:cxn modelId="{D9E63608-85C5-41E3-9112-EE10EC8D09CC}" type="presParOf" srcId="{EDED304C-3117-4AD1-974C-2DC8739F0E4D}" destId="{8C6107E1-7116-420D-A300-C5CBC70CE7F2}" srcOrd="2" destOrd="0" presId="urn:microsoft.com/office/officeart/2005/8/layout/pList1"/>
    <dgm:cxn modelId="{AAE951E5-FF3B-4A29-BBE3-8073A14302D4}" type="presParOf" srcId="{8C6107E1-7116-420D-A300-C5CBC70CE7F2}" destId="{5036871E-4CA9-43D2-B591-6E530AEA1DE2}" srcOrd="0" destOrd="0" presId="urn:microsoft.com/office/officeart/2005/8/layout/pList1"/>
    <dgm:cxn modelId="{8C7B57CF-6AC6-4E33-BCFA-E25B5B0F0B6E}" type="presParOf" srcId="{8C6107E1-7116-420D-A300-C5CBC70CE7F2}" destId="{DCBF5A65-C94A-4349-B9E4-33C60B1853B2}" srcOrd="1" destOrd="0" presId="urn:microsoft.com/office/officeart/2005/8/layout/pList1"/>
    <dgm:cxn modelId="{82E34155-1A40-479E-987D-3271FDC91844}" type="presParOf" srcId="{EDED304C-3117-4AD1-974C-2DC8739F0E4D}" destId="{D50E13ED-A9AC-46F3-8E7B-AFEC19C38EFC}" srcOrd="3" destOrd="0" presId="urn:microsoft.com/office/officeart/2005/8/layout/pList1"/>
    <dgm:cxn modelId="{24D47B26-FFC6-4EA2-B17D-475A41FFAF33}" type="presParOf" srcId="{EDED304C-3117-4AD1-974C-2DC8739F0E4D}" destId="{ED6C3201-B498-4B2D-8BB8-00F879FE06F7}" srcOrd="4" destOrd="0" presId="urn:microsoft.com/office/officeart/2005/8/layout/pList1"/>
    <dgm:cxn modelId="{15B1CA2D-CA35-458E-8358-AD6194DCB83F}" type="presParOf" srcId="{ED6C3201-B498-4B2D-8BB8-00F879FE06F7}" destId="{33FB0026-8A95-4ABD-91A8-B5B9103B46A6}" srcOrd="0" destOrd="0" presId="urn:microsoft.com/office/officeart/2005/8/layout/pList1"/>
    <dgm:cxn modelId="{0F02E206-F1E4-4153-AC5B-88F11AB0EF89}" type="presParOf" srcId="{ED6C3201-B498-4B2D-8BB8-00F879FE06F7}" destId="{7CE85692-A213-4F18-A29D-C7A75E641D19}" srcOrd="1" destOrd="0" presId="urn:microsoft.com/office/officeart/2005/8/layout/pList1"/>
    <dgm:cxn modelId="{AEF92D74-BF34-4F82-A350-20D85B6D2C57}" type="presParOf" srcId="{EDED304C-3117-4AD1-974C-2DC8739F0E4D}" destId="{562DCC07-CA6C-4E0C-B891-C926C43EC037}" srcOrd="5" destOrd="0" presId="urn:microsoft.com/office/officeart/2005/8/layout/pList1"/>
    <dgm:cxn modelId="{35016F19-501A-4F1F-9740-CA5818376812}" type="presParOf" srcId="{EDED304C-3117-4AD1-974C-2DC8739F0E4D}" destId="{BFFF8236-833A-47B1-AD15-E98424FB4A3C}" srcOrd="6" destOrd="0" presId="urn:microsoft.com/office/officeart/2005/8/layout/pList1"/>
    <dgm:cxn modelId="{0CF076CF-2B0F-4E6E-B85D-610D5154D5A1}" type="presParOf" srcId="{BFFF8236-833A-47B1-AD15-E98424FB4A3C}" destId="{4C4B15A9-A02C-4941-8035-1B95F9917057}" srcOrd="0" destOrd="0" presId="urn:microsoft.com/office/officeart/2005/8/layout/pList1"/>
    <dgm:cxn modelId="{B2BCEED0-5487-4550-92C9-CF71E10B359E}" type="presParOf" srcId="{BFFF8236-833A-47B1-AD15-E98424FB4A3C}" destId="{11099541-A623-4F3D-BAA5-D075DED4ADE4}" srcOrd="1" destOrd="0" presId="urn:microsoft.com/office/officeart/2005/8/layout/p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B6E11EB-47F7-480C-A86F-CBDAD0D6F0BD}">
      <dsp:nvSpPr>
        <dsp:cNvPr id="0" name=""/>
        <dsp:cNvSpPr/>
      </dsp:nvSpPr>
      <dsp:spPr>
        <a:xfrm>
          <a:off x="341312" y="0"/>
          <a:ext cx="4968874" cy="4968874"/>
        </a:xfrm>
        <a:prstGeom prst="diamond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742C9EFF-2229-4C3E-9373-DFF3405D48F3}">
      <dsp:nvSpPr>
        <dsp:cNvPr id="0" name=""/>
        <dsp:cNvSpPr/>
      </dsp:nvSpPr>
      <dsp:spPr>
        <a:xfrm>
          <a:off x="813355" y="472043"/>
          <a:ext cx="1937861" cy="1937861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7000"/>
                <a:satMod val="100000"/>
                <a:lumMod val="102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hade val="100000"/>
                <a:satMod val="103000"/>
                <a:lumMod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3000"/>
                <a:satMod val="110000"/>
                <a:lumMod val="9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400" kern="1200"/>
            <a:t>Maldives</a:t>
          </a:r>
          <a:endParaRPr lang="en-US" sz="3400" kern="1200"/>
        </a:p>
      </dsp:txBody>
      <dsp:txXfrm>
        <a:off x="907954" y="566642"/>
        <a:ext cx="1748663" cy="1748663"/>
      </dsp:txXfrm>
    </dsp:sp>
    <dsp:sp modelId="{54F0E3C1-9249-42A9-9783-E83238B8BC3E}">
      <dsp:nvSpPr>
        <dsp:cNvPr id="0" name=""/>
        <dsp:cNvSpPr/>
      </dsp:nvSpPr>
      <dsp:spPr>
        <a:xfrm>
          <a:off x="2900283" y="472043"/>
          <a:ext cx="1937861" cy="1937861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97000"/>
                <a:satMod val="100000"/>
                <a:lumMod val="102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hade val="100000"/>
                <a:satMod val="103000"/>
                <a:lumMod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3000"/>
                <a:satMod val="110000"/>
                <a:lumMod val="9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400" kern="1200"/>
            <a:t>Guinea</a:t>
          </a:r>
          <a:endParaRPr lang="en-US" sz="3400" kern="1200"/>
        </a:p>
      </dsp:txBody>
      <dsp:txXfrm>
        <a:off x="2994882" y="566642"/>
        <a:ext cx="1748663" cy="1748663"/>
      </dsp:txXfrm>
    </dsp:sp>
    <dsp:sp modelId="{0A1F4DBD-4ECF-4813-A9A7-69E30A0A3174}">
      <dsp:nvSpPr>
        <dsp:cNvPr id="0" name=""/>
        <dsp:cNvSpPr/>
      </dsp:nvSpPr>
      <dsp:spPr>
        <a:xfrm>
          <a:off x="813355" y="2558970"/>
          <a:ext cx="1937861" cy="1937861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97000"/>
                <a:satMod val="100000"/>
                <a:lumMod val="102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hade val="100000"/>
                <a:satMod val="103000"/>
                <a:lumMod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3000"/>
                <a:satMod val="110000"/>
                <a:lumMod val="9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400" kern="1200"/>
            <a:t>Burundi</a:t>
          </a:r>
          <a:endParaRPr lang="en-US" sz="3400" kern="1200"/>
        </a:p>
      </dsp:txBody>
      <dsp:txXfrm>
        <a:off x="907954" y="2653569"/>
        <a:ext cx="1748663" cy="1748663"/>
      </dsp:txXfrm>
    </dsp:sp>
    <dsp:sp modelId="{90C2070B-5DEC-4419-A5DD-E317A5FF90F5}">
      <dsp:nvSpPr>
        <dsp:cNvPr id="0" name=""/>
        <dsp:cNvSpPr/>
      </dsp:nvSpPr>
      <dsp:spPr>
        <a:xfrm>
          <a:off x="2900283" y="2558970"/>
          <a:ext cx="1937861" cy="1937861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97000"/>
                <a:satMod val="100000"/>
                <a:lumMod val="102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hade val="100000"/>
                <a:satMod val="103000"/>
                <a:lumMod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3000"/>
                <a:satMod val="110000"/>
                <a:lumMod val="99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400" kern="1200" dirty="0"/>
            <a:t>Cabo Verde</a:t>
          </a:r>
          <a:endParaRPr lang="en-US" sz="3400" kern="1200" dirty="0"/>
        </a:p>
      </dsp:txBody>
      <dsp:txXfrm>
        <a:off x="2994882" y="2653569"/>
        <a:ext cx="1748663" cy="174866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8BB4189-E0C5-45A3-A4B6-BA7CEA73D6A0}">
      <dsp:nvSpPr>
        <dsp:cNvPr id="0" name=""/>
        <dsp:cNvSpPr/>
      </dsp:nvSpPr>
      <dsp:spPr>
        <a:xfrm>
          <a:off x="4598" y="535460"/>
          <a:ext cx="2188340" cy="150776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DC62D1E-AF22-4B1E-95BC-3E570A57BFCA}">
      <dsp:nvSpPr>
        <dsp:cNvPr id="0" name=""/>
        <dsp:cNvSpPr/>
      </dsp:nvSpPr>
      <dsp:spPr>
        <a:xfrm>
          <a:off x="4598" y="2043226"/>
          <a:ext cx="2188340" cy="81187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4912" tIns="184912" rIns="184912" bIns="0" numCol="1" spcCol="1270" anchor="t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600" kern="1200" dirty="0"/>
            <a:t>Article 1.4</a:t>
          </a:r>
        </a:p>
      </dsp:txBody>
      <dsp:txXfrm>
        <a:off x="4598" y="2043226"/>
        <a:ext cx="2188340" cy="811874"/>
      </dsp:txXfrm>
    </dsp:sp>
    <dsp:sp modelId="{5036871E-4CA9-43D2-B591-6E530AEA1DE2}">
      <dsp:nvSpPr>
        <dsp:cNvPr id="0" name=""/>
        <dsp:cNvSpPr/>
      </dsp:nvSpPr>
      <dsp:spPr>
        <a:xfrm>
          <a:off x="2411864" y="535460"/>
          <a:ext cx="2188340" cy="150776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CBF5A65-C94A-4349-B9E4-33C60B1853B2}">
      <dsp:nvSpPr>
        <dsp:cNvPr id="0" name=""/>
        <dsp:cNvSpPr/>
      </dsp:nvSpPr>
      <dsp:spPr>
        <a:xfrm>
          <a:off x="2411864" y="2043226"/>
          <a:ext cx="2188340" cy="81187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4912" tIns="184912" rIns="184912" bIns="0" numCol="1" spcCol="1270" anchor="t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600" kern="1200" dirty="0"/>
            <a:t>Article 10.4.3</a:t>
          </a:r>
        </a:p>
      </dsp:txBody>
      <dsp:txXfrm>
        <a:off x="2411864" y="2043226"/>
        <a:ext cx="2188340" cy="811874"/>
      </dsp:txXfrm>
    </dsp:sp>
    <dsp:sp modelId="{33FB0026-8A95-4ABD-91A8-B5B9103B46A6}">
      <dsp:nvSpPr>
        <dsp:cNvPr id="0" name=""/>
        <dsp:cNvSpPr/>
      </dsp:nvSpPr>
      <dsp:spPr>
        <a:xfrm>
          <a:off x="4819130" y="535460"/>
          <a:ext cx="2188340" cy="150776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CE85692-A213-4F18-A29D-C7A75E641D19}">
      <dsp:nvSpPr>
        <dsp:cNvPr id="0" name=""/>
        <dsp:cNvSpPr/>
      </dsp:nvSpPr>
      <dsp:spPr>
        <a:xfrm>
          <a:off x="4819130" y="2043226"/>
          <a:ext cx="2188340" cy="81187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4912" tIns="184912" rIns="184912" bIns="0" numCol="1" spcCol="1270" anchor="t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600" kern="1200" dirty="0"/>
            <a:t>Article 10.6.2</a:t>
          </a:r>
        </a:p>
      </dsp:txBody>
      <dsp:txXfrm>
        <a:off x="4819130" y="2043226"/>
        <a:ext cx="2188340" cy="811874"/>
      </dsp:txXfrm>
    </dsp:sp>
    <dsp:sp modelId="{4C4B15A9-A02C-4941-8035-1B95F9917057}">
      <dsp:nvSpPr>
        <dsp:cNvPr id="0" name=""/>
        <dsp:cNvSpPr/>
      </dsp:nvSpPr>
      <dsp:spPr>
        <a:xfrm>
          <a:off x="7226397" y="535460"/>
          <a:ext cx="2188340" cy="1507766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1099541-A623-4F3D-BAA5-D075DED4ADE4}">
      <dsp:nvSpPr>
        <dsp:cNvPr id="0" name=""/>
        <dsp:cNvSpPr/>
      </dsp:nvSpPr>
      <dsp:spPr>
        <a:xfrm>
          <a:off x="7226397" y="2043226"/>
          <a:ext cx="2188340" cy="81187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4912" tIns="184912" rIns="184912" bIns="0" numCol="1" spcCol="1270" anchor="t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600" kern="1200" dirty="0"/>
            <a:t>Article 12.2.2</a:t>
          </a:r>
        </a:p>
      </dsp:txBody>
      <dsp:txXfrm>
        <a:off x="7226397" y="2043226"/>
        <a:ext cx="2188340" cy="81187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List1">
  <dgm:title val=""/>
  <dgm:desc val=""/>
  <dgm:catLst>
    <dgm:cat type="list" pri="2000"/>
    <dgm:cat type="picture" pri="2500"/>
    <dgm:cat type="pictureconvert" pri="25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3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w" for="ch" ptType="sibTrans" refType="w" refFor="ch" refForName="compNode" op="equ" fact="0.1"/>
      <dgm:constr type="sp" refType="w" refFor="ch" refForName="compNode" op="equ" fact="0.1"/>
      <dgm:constr type="primFontSz" for="des" ptType="node" op="equ" val="65"/>
    </dgm:constrLst>
    <dgm:ruleLst/>
    <dgm:forEach name="Name4" axis="ch" ptType="node">
      <dgm:layoutNode name="compNode">
        <dgm:alg type="composite">
          <dgm:param type="ar" val="0.943"/>
        </dgm:alg>
        <dgm:shape xmlns:r="http://schemas.openxmlformats.org/officeDocument/2006/relationships" r:blip="">
          <dgm:adjLst/>
        </dgm:shape>
        <dgm:presOf axis="self"/>
        <dgm:constrLst>
          <dgm:constr type="h" refType="w" fact="1.06"/>
          <dgm:constr type="h" for="ch" forName="pictRect" refType="h" fact="0.65"/>
          <dgm:constr type="w" for="ch" forName="pictRect" refType="w"/>
          <dgm:constr type="l" for="ch" forName="pictRect"/>
          <dgm:constr type="t" for="ch" forName="pictRect"/>
          <dgm:constr type="w" for="ch" forName="textRect" refType="w"/>
          <dgm:constr type="h" for="ch" forName="textRect" refType="h" fact="0.35"/>
          <dgm:constr type="l" for="ch" forName="textRect"/>
          <dgm:constr type="t" for="ch" forName="textRect" refType="b" refFor="ch" refForName="pictRect"/>
        </dgm:constrLst>
        <dgm:ruleLst/>
        <dgm:layoutNode name="pictRect">
          <dgm:alg type="sp"/>
          <dgm:shape xmlns:r="http://schemas.openxmlformats.org/officeDocument/2006/relationships" type="roundRect" r:blip="" blipPhldr="1">
            <dgm:adjLst/>
          </dgm:shape>
          <dgm:presOf/>
          <dgm:constrLst/>
          <dgm:ruleLst/>
        </dgm:layoutNode>
        <dgm:layoutNode name="textRect" styleLbl="revTx">
          <dgm:varLst>
            <dgm:bulletEnabled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bMarg"/>
          </dgm:constrLst>
          <dgm:ruleLst>
            <dgm:rule type="primFontSz" val="5" fact="NaN" max="NaN"/>
          </dgm:ruleLst>
        </dgm:layoutNode>
      </dgm:layoutNode>
      <dgm:forEach name="Name5" axis="followSib" ptType="sibTrans" cnt="1">
        <dgm:layoutNode name="sibTrans">
          <dgm:alg type="sp"/>
          <dgm:shape xmlns:r="http://schemas.openxmlformats.org/officeDocument/2006/relationships" type="rect" r:blip="" hideGeom="1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4C7E3-7A76-4006-B7E3-AAB8FC002E52}" type="datetimeFigureOut">
              <a:rPr lang="en-GB" smtClean="0"/>
              <a:t>10/02/2020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B4CF4-EE85-4E02-9E94-D3F7AAE750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18919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4C7E3-7A76-4006-B7E3-AAB8FC002E52}" type="datetimeFigureOut">
              <a:rPr lang="en-GB" smtClean="0"/>
              <a:t>10/02/2020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B4CF4-EE85-4E02-9E94-D3F7AAE750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05674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4C7E3-7A76-4006-B7E3-AAB8FC002E52}" type="datetimeFigureOut">
              <a:rPr lang="en-GB" smtClean="0"/>
              <a:t>10/02/2020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B4CF4-EE85-4E02-9E94-D3F7AAE750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9650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4C7E3-7A76-4006-B7E3-AAB8FC002E52}" type="datetimeFigureOut">
              <a:rPr lang="en-GB" smtClean="0"/>
              <a:t>10/02/2020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B4CF4-EE85-4E02-9E94-D3F7AAE750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40410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4C7E3-7A76-4006-B7E3-AAB8FC002E52}" type="datetimeFigureOut">
              <a:rPr lang="en-GB" smtClean="0"/>
              <a:t>10/02/2020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B4CF4-EE85-4E02-9E94-D3F7AAE750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297574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4C7E3-7A76-4006-B7E3-AAB8FC002E52}" type="datetimeFigureOut">
              <a:rPr lang="en-GB" smtClean="0"/>
              <a:t>10/02/2020</a:t>
            </a:fld>
            <a:endParaRPr lang="en-GB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B4CF4-EE85-4E02-9E94-D3F7AAE750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67888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4C7E3-7A76-4006-B7E3-AAB8FC002E52}" type="datetimeFigureOut">
              <a:rPr lang="en-GB" smtClean="0"/>
              <a:t>10/02/2020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B4CF4-EE85-4E02-9E94-D3F7AAE750EA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35705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4C7E3-7A76-4006-B7E3-AAB8FC002E52}" type="datetimeFigureOut">
              <a:rPr lang="en-GB" smtClean="0"/>
              <a:t>10/02/2020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B4CF4-EE85-4E02-9E94-D3F7AAE750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63510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4C7E3-7A76-4006-B7E3-AAB8FC002E52}" type="datetimeFigureOut">
              <a:rPr lang="en-GB" smtClean="0"/>
              <a:t>10/02/2020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B4CF4-EE85-4E02-9E94-D3F7AAE750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70639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4C7E3-7A76-4006-B7E3-AAB8FC002E52}" type="datetimeFigureOut">
              <a:rPr lang="en-GB" smtClean="0"/>
              <a:t>10/02/2020</a:t>
            </a:fld>
            <a:endParaRPr lang="en-GB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GB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B4CF4-EE85-4E02-9E94-D3F7AAE750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43847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66D4C7E3-7A76-4006-B7E3-AAB8FC002E52}" type="datetimeFigureOut">
              <a:rPr lang="en-GB" smtClean="0"/>
              <a:t>10/02/2020</a:t>
            </a:fld>
            <a:endParaRPr lang="en-GB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GB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B4CF4-EE85-4E02-9E94-D3F7AAE750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75938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66D4C7E3-7A76-4006-B7E3-AAB8FC002E52}" type="datetimeFigureOut">
              <a:rPr lang="en-GB" smtClean="0"/>
              <a:t>10/02/2020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97EB4CF4-EE85-4E02-9E94-D3F7AAE750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62755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tfadatabase.org/trade-facilitation-committee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8" name="Rectangle 77">
            <a:extLst>
              <a:ext uri="{FF2B5EF4-FFF2-40B4-BE49-F238E27FC236}">
                <a16:creationId xmlns:a16="http://schemas.microsoft.com/office/drawing/2014/main" id="{C2AD7556-C90D-4946-8E4E-1E79D5B3D2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2"/>
            <a:ext cx="12192000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Rectangle 79">
            <a:extLst>
              <a:ext uri="{FF2B5EF4-FFF2-40B4-BE49-F238E27FC236}">
                <a16:creationId xmlns:a16="http://schemas.microsoft.com/office/drawing/2014/main" id="{DBB0CC56-54B2-4AE0-87C5-296E78A028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242815"/>
            <a:ext cx="12192000" cy="261518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14461A3-40B4-4B8F-872F-D7D74713485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00200" y="3418891"/>
            <a:ext cx="8991600" cy="1645920"/>
          </a:xfrm>
        </p:spPr>
        <p:txBody>
          <a:bodyPr>
            <a:normAutofit/>
          </a:bodyPr>
          <a:lstStyle/>
          <a:p>
            <a:r>
              <a:rPr lang="en-GB"/>
              <a:t>Update on ratifications and notifications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BFA3772-5EB3-477B-BACE-94C54428748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95194" y="5384691"/>
            <a:ext cx="6801612" cy="736976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GB" sz="1700">
                <a:solidFill>
                  <a:srgbClr val="FFFFFF"/>
                </a:solidFill>
              </a:rPr>
              <a:t>WTO Secretariat</a:t>
            </a:r>
          </a:p>
          <a:p>
            <a:pPr>
              <a:lnSpc>
                <a:spcPct val="90000"/>
              </a:lnSpc>
            </a:pPr>
            <a:r>
              <a:rPr lang="en-GB" sz="1700">
                <a:solidFill>
                  <a:srgbClr val="FFFFFF"/>
                </a:solidFill>
              </a:rPr>
              <a:t>February 2020</a:t>
            </a:r>
          </a:p>
        </p:txBody>
      </p:sp>
      <p:pic>
        <p:nvPicPr>
          <p:cNvPr id="5" name="Picture 4" descr="A picture containing drawing&#10;&#10;Description automatically generated">
            <a:extLst>
              <a:ext uri="{FF2B5EF4-FFF2-40B4-BE49-F238E27FC236}">
                <a16:creationId xmlns:a16="http://schemas.microsoft.com/office/drawing/2014/main" id="{B5EAF881-A639-4C56-84E1-1DDA327241F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2457" y="640079"/>
            <a:ext cx="4507086" cy="24563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40441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419501C6-F015-4273-AF88-E0F6C85389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CA677DB7-5829-45BD-9754-5EC484CC42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1"/>
            <a:ext cx="4654296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Content Placeholder 4" descr="A screenshot of a cell phone&#10;&#10;Description automatically generated">
            <a:extLst>
              <a:ext uri="{FF2B5EF4-FFF2-40B4-BE49-F238E27FC236}">
                <a16:creationId xmlns:a16="http://schemas.microsoft.com/office/drawing/2014/main" id="{F3F660E0-B49C-405B-8AF7-2DC35827F11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09351" y="901602"/>
            <a:ext cx="7154192" cy="5419299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05B039EE-84FB-4A5B-8959-AF4DEA5E79C5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4231" r="4231" b="14644"/>
          <a:stretch/>
        </p:blipFill>
        <p:spPr>
          <a:xfrm>
            <a:off x="1044323" y="462936"/>
            <a:ext cx="2266950" cy="136586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6DA23EAF-A43E-436A-9462-3F95DD57AD90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b="10048"/>
          <a:stretch/>
        </p:blipFill>
        <p:spPr>
          <a:xfrm>
            <a:off x="1044323" y="1947671"/>
            <a:ext cx="2266950" cy="119094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8B0C5A13-1022-4EBA-B52A-B5664A2C0D6C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l="4054" r="4054"/>
          <a:stretch/>
        </p:blipFill>
        <p:spPr>
          <a:xfrm>
            <a:off x="1044323" y="3274541"/>
            <a:ext cx="2266950" cy="150495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4E1E4F97-9B63-4AEA-A1A2-24C0741F39A2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l="-242" r="4923" b="15124"/>
          <a:stretch/>
        </p:blipFill>
        <p:spPr>
          <a:xfrm>
            <a:off x="979361" y="4915416"/>
            <a:ext cx="2396873" cy="126925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20002968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8549A4D4-32DE-4DB4-A0B9-66DC40749C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5198" y="2474895"/>
            <a:ext cx="6212764" cy="1908215"/>
          </a:xfrm>
          <a:noFill/>
          <a:ln>
            <a:solidFill>
              <a:schemeClr val="tx1"/>
            </a:solidFill>
          </a:ln>
        </p:spPr>
        <p:txBody>
          <a:bodyPr vert="horz" wrap="square" lIns="274320" tIns="182880" rIns="274320" bIns="182880" rtlCol="0" anchor="ctr" anchorCtr="1">
            <a:normAutofit/>
          </a:bodyPr>
          <a:lstStyle/>
          <a:p>
            <a:r>
              <a:rPr lang="en-US" sz="4000" kern="1200" cap="all" spc="200" baseline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Transparency</a:t>
            </a:r>
          </a:p>
        </p:txBody>
      </p:sp>
      <p:sp>
        <p:nvSpPr>
          <p:cNvPr id="16" name="Rectangle 11">
            <a:extLst>
              <a:ext uri="{FF2B5EF4-FFF2-40B4-BE49-F238E27FC236}">
                <a16:creationId xmlns:a16="http://schemas.microsoft.com/office/drawing/2014/main" id="{157A82F3-F6C4-4325-8C9C-7DF1AD06B2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129872" y="0"/>
            <a:ext cx="4062128" cy="6858000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09C52195-EA2D-4DF6-B643-0B4D46AA0C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533732" y="2173266"/>
            <a:ext cx="3254408" cy="2511468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endParaRPr lang="en-US" sz="2400">
              <a:solidFill>
                <a:schemeClr val="tx2">
                  <a:lumMod val="9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08613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7AD7C5BE-418C-4A44-91BF-28E411F75B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0120" y="1559052"/>
            <a:ext cx="10271760" cy="4347972"/>
          </a:xfrm>
          <a:prstGeom prst="rect">
            <a:avLst/>
          </a:prstGeom>
          <a:solidFill>
            <a:srgbClr val="FFFFFF"/>
          </a:solidFill>
          <a:ln w="31750">
            <a:solidFill>
              <a:srgbClr val="40404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8889CC7F-0A23-4BC5-898F-27A1671E6F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964692"/>
            <a:ext cx="7729728" cy="1188720"/>
          </a:xfrm>
          <a:ln>
            <a:solidFill>
              <a:srgbClr val="404040"/>
            </a:solidFill>
          </a:ln>
        </p:spPr>
        <p:txBody>
          <a:bodyPr vert="horz" lIns="182880" tIns="182880" rIns="182880" bIns="182880" rtlCol="0" anchor="ctr" anchorCtr="1">
            <a:normAutofit/>
          </a:bodyPr>
          <a:lstStyle/>
          <a:p>
            <a:r>
              <a:rPr lang="en-US" dirty="0"/>
              <a:t>21 notifications since the last meeting</a:t>
            </a:r>
          </a:p>
        </p:txBody>
      </p:sp>
      <p:graphicFrame>
        <p:nvGraphicFramePr>
          <p:cNvPr id="16" name="Diagram 15">
            <a:extLst>
              <a:ext uri="{FF2B5EF4-FFF2-40B4-BE49-F238E27FC236}">
                <a16:creationId xmlns:a16="http://schemas.microsoft.com/office/drawing/2014/main" id="{6889E6C4-8728-4FB1-B80D-07F4FC7BCCD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4914823"/>
              </p:ext>
            </p:extLst>
          </p:nvPr>
        </p:nvGraphicFramePr>
        <p:xfrm>
          <a:off x="1439164" y="2334937"/>
          <a:ext cx="9419336" cy="339056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2" name="Star: 10 Points 21">
            <a:extLst>
              <a:ext uri="{FF2B5EF4-FFF2-40B4-BE49-F238E27FC236}">
                <a16:creationId xmlns:a16="http://schemas.microsoft.com/office/drawing/2014/main" id="{7DC57DDB-BAF1-4B05-895F-64F6E13FDFA6}"/>
              </a:ext>
            </a:extLst>
          </p:cNvPr>
          <p:cNvSpPr/>
          <p:nvPr/>
        </p:nvSpPr>
        <p:spPr>
          <a:xfrm>
            <a:off x="1851025" y="3002973"/>
            <a:ext cx="1304925" cy="1190625"/>
          </a:xfrm>
          <a:prstGeom prst="star10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000" dirty="0"/>
              <a:t>8</a:t>
            </a:r>
          </a:p>
        </p:txBody>
      </p:sp>
      <p:sp>
        <p:nvSpPr>
          <p:cNvPr id="31" name="Star: 10 Points 30">
            <a:extLst>
              <a:ext uri="{FF2B5EF4-FFF2-40B4-BE49-F238E27FC236}">
                <a16:creationId xmlns:a16="http://schemas.microsoft.com/office/drawing/2014/main" id="{BCCDAD55-EE9B-4248-AC6E-4ED0518BBBE0}"/>
              </a:ext>
            </a:extLst>
          </p:cNvPr>
          <p:cNvSpPr/>
          <p:nvPr/>
        </p:nvSpPr>
        <p:spPr>
          <a:xfrm>
            <a:off x="4321752" y="3002973"/>
            <a:ext cx="1304925" cy="1190625"/>
          </a:xfrm>
          <a:prstGeom prst="star10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000" dirty="0"/>
              <a:t>8</a:t>
            </a:r>
          </a:p>
        </p:txBody>
      </p:sp>
      <p:sp>
        <p:nvSpPr>
          <p:cNvPr id="32" name="Star: 10 Points 31">
            <a:extLst>
              <a:ext uri="{FF2B5EF4-FFF2-40B4-BE49-F238E27FC236}">
                <a16:creationId xmlns:a16="http://schemas.microsoft.com/office/drawing/2014/main" id="{E50CA801-4ED8-40F8-964B-2DCB01E463A6}"/>
              </a:ext>
            </a:extLst>
          </p:cNvPr>
          <p:cNvSpPr/>
          <p:nvPr/>
        </p:nvSpPr>
        <p:spPr>
          <a:xfrm>
            <a:off x="6713971" y="3002972"/>
            <a:ext cx="1304925" cy="1190625"/>
          </a:xfrm>
          <a:prstGeom prst="star10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000" dirty="0"/>
              <a:t>16</a:t>
            </a:r>
          </a:p>
        </p:txBody>
      </p:sp>
      <p:sp>
        <p:nvSpPr>
          <p:cNvPr id="33" name="Star: 10 Points 32">
            <a:extLst>
              <a:ext uri="{FF2B5EF4-FFF2-40B4-BE49-F238E27FC236}">
                <a16:creationId xmlns:a16="http://schemas.microsoft.com/office/drawing/2014/main" id="{95AE130B-F6C7-408A-9EF0-EB30D13D4E2A}"/>
              </a:ext>
            </a:extLst>
          </p:cNvPr>
          <p:cNvSpPr/>
          <p:nvPr/>
        </p:nvSpPr>
        <p:spPr>
          <a:xfrm>
            <a:off x="9184698" y="3002971"/>
            <a:ext cx="1304925" cy="1190625"/>
          </a:xfrm>
          <a:prstGeom prst="star10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000" dirty="0"/>
              <a:t>16</a:t>
            </a:r>
          </a:p>
        </p:txBody>
      </p:sp>
    </p:spTree>
    <p:extLst>
      <p:ext uri="{BB962C8B-B14F-4D97-AF65-F5344CB8AC3E}">
        <p14:creationId xmlns:p14="http://schemas.microsoft.com/office/powerpoint/2010/main" val="423754697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AD0B6B8-2980-4D37-9FBA-34185C4433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98590" y="988741"/>
            <a:ext cx="5888754" cy="4880518"/>
          </a:xfrm>
          <a:noFill/>
          <a:ln>
            <a:noFill/>
          </a:ln>
        </p:spPr>
        <p:txBody>
          <a:bodyPr vert="horz" wrap="square" lIns="274320" tIns="182880" rIns="274320" bIns="182880" rtlCol="0" anchor="ctr" anchorCtr="1">
            <a:normAutofit/>
          </a:bodyPr>
          <a:lstStyle/>
          <a:p>
            <a:pPr algn="l"/>
            <a:r>
              <a:rPr lang="en-US" sz="4800" kern="1200" cap="all" spc="200" baseline="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Technical assistance and support for capacity building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E5BD17F-C95C-40ED-8D04-03295D46FD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438656" cy="6858000"/>
          </a:xfrm>
          <a:prstGeom prst="rect">
            <a:avLst/>
          </a:prstGeom>
          <a:solidFill>
            <a:schemeClr val="bg2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203DEB5-0B19-4F8E-84E2-00F5861C96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38656" y="0"/>
            <a:ext cx="3215640" cy="6858000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D5FCD82-5CBF-4220-AA12-52ACE4D904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867700" y="2007220"/>
            <a:ext cx="2357553" cy="284356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r"/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049023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87D3A4E0-C908-4EA9-ABDF-E82AD6BDEF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tx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Heptagon 3">
            <a:extLst>
              <a:ext uri="{FF2B5EF4-FFF2-40B4-BE49-F238E27FC236}">
                <a16:creationId xmlns:a16="http://schemas.microsoft.com/office/drawing/2014/main" id="{3292496A-D592-4EBE-A11E-9C8CF56D1FD2}"/>
              </a:ext>
            </a:extLst>
          </p:cNvPr>
          <p:cNvSpPr/>
          <p:nvPr/>
        </p:nvSpPr>
        <p:spPr>
          <a:xfrm>
            <a:off x="637020" y="1352550"/>
            <a:ext cx="4495800" cy="4152900"/>
          </a:xfrm>
          <a:prstGeom prst="heptagon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5400" dirty="0">
                <a:solidFill>
                  <a:schemeClr val="bg1"/>
                </a:solidFill>
              </a:rPr>
              <a:t>1</a:t>
            </a:r>
          </a:p>
          <a:p>
            <a:pPr algn="ctr"/>
            <a:r>
              <a:rPr lang="en-GB" sz="5400" dirty="0"/>
              <a:t>Articles 22:1 + 22:2</a:t>
            </a:r>
          </a:p>
        </p:txBody>
      </p:sp>
      <p:sp>
        <p:nvSpPr>
          <p:cNvPr id="6" name="Heptagon 5">
            <a:extLst>
              <a:ext uri="{FF2B5EF4-FFF2-40B4-BE49-F238E27FC236}">
                <a16:creationId xmlns:a16="http://schemas.microsoft.com/office/drawing/2014/main" id="{27A4A35F-3AFB-47E6-B33F-BF191E1A2ADC}"/>
              </a:ext>
            </a:extLst>
          </p:cNvPr>
          <p:cNvSpPr/>
          <p:nvPr/>
        </p:nvSpPr>
        <p:spPr>
          <a:xfrm>
            <a:off x="7125565" y="1352550"/>
            <a:ext cx="4495800" cy="4152900"/>
          </a:xfrm>
          <a:prstGeom prst="heptagon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5400" dirty="0">
                <a:solidFill>
                  <a:schemeClr val="bg1"/>
                </a:solidFill>
              </a:rPr>
              <a:t>4</a:t>
            </a:r>
          </a:p>
          <a:p>
            <a:pPr algn="ctr"/>
            <a:r>
              <a:rPr lang="en-GB" sz="5400" dirty="0"/>
              <a:t>Article 22:3</a:t>
            </a:r>
          </a:p>
        </p:txBody>
      </p:sp>
    </p:spTree>
    <p:extLst>
      <p:ext uri="{BB962C8B-B14F-4D97-AF65-F5344CB8AC3E}">
        <p14:creationId xmlns:p14="http://schemas.microsoft.com/office/powerpoint/2010/main" val="24349839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C8AFB32-5ECA-441F-A903-FECB594EBB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27774" y="2949889"/>
            <a:ext cx="4925570" cy="1264008"/>
          </a:xfrm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274320" tIns="182880" rIns="274320" bIns="182880" rtlCol="0" anchor="ctr" anchorCtr="1">
            <a:normAutofit/>
          </a:bodyPr>
          <a:lstStyle/>
          <a:p>
            <a:pPr algn="l"/>
            <a:r>
              <a:rPr lang="en-US" sz="4800" kern="1200" cap="all" spc="200" baseline="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Good news!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E5BD17F-C95C-40ED-8D04-03295D46FD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438656" cy="6858000"/>
          </a:xfrm>
          <a:prstGeom prst="rect">
            <a:avLst/>
          </a:prstGeom>
          <a:solidFill>
            <a:schemeClr val="bg2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/>
              </a:solidFill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4203DEB5-0B19-4F8E-84E2-00F5861C96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38656" y="0"/>
            <a:ext cx="3215640" cy="6858000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Graphic 9" descr="Party hat">
            <a:extLst>
              <a:ext uri="{FF2B5EF4-FFF2-40B4-BE49-F238E27FC236}">
                <a16:creationId xmlns:a16="http://schemas.microsoft.com/office/drawing/2014/main" id="{482530EC-C075-4155-A9F2-78E2B29E8F5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12368420" flipV="1">
            <a:off x="9680382" y="1005741"/>
            <a:ext cx="2430973" cy="2430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428268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4E866FF9-A729-45F0-A163-10E89E8716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738255" cy="68580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9407DA6-4CBA-420A-93C7-EBA248E28F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2937" y="3429000"/>
            <a:ext cx="3467404" cy="2487613"/>
          </a:xfrm>
          <a:solidFill>
            <a:srgbClr val="FFFFFF"/>
          </a:solidFill>
          <a:ln>
            <a:solidFill>
              <a:srgbClr val="262626"/>
            </a:solidFill>
          </a:ln>
        </p:spPr>
        <p:txBody>
          <a:bodyPr>
            <a:normAutofit fontScale="90000"/>
          </a:bodyPr>
          <a:lstStyle/>
          <a:p>
            <a:r>
              <a:rPr lang="en-GB" sz="2400" dirty="0">
                <a:solidFill>
                  <a:schemeClr val="accent1">
                    <a:lumMod val="75000"/>
                  </a:schemeClr>
                </a:solidFill>
              </a:rPr>
              <a:t>developing members have </a:t>
            </a:r>
            <a:br>
              <a:rPr lang="en-GB" sz="2400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en-GB" sz="2400" dirty="0">
                <a:solidFill>
                  <a:schemeClr val="accent1">
                    <a:lumMod val="75000"/>
                  </a:schemeClr>
                </a:solidFill>
              </a:rPr>
              <a:t>100% RATE OF implementation of </a:t>
            </a:r>
            <a:r>
              <a:rPr lang="en-GB" sz="2400" dirty="0" err="1">
                <a:solidFill>
                  <a:schemeClr val="accent1">
                    <a:lumMod val="75000"/>
                  </a:schemeClr>
                </a:solidFill>
              </a:rPr>
              <a:t>tfa</a:t>
            </a:r>
            <a:r>
              <a:rPr lang="en-GB" sz="2400" dirty="0">
                <a:solidFill>
                  <a:schemeClr val="accent1">
                    <a:lumMod val="75000"/>
                  </a:schemeClr>
                </a:solidFill>
              </a:rPr>
              <a:t> commitments</a:t>
            </a:r>
            <a:br>
              <a:rPr lang="en-GB" sz="2400" dirty="0">
                <a:solidFill>
                  <a:schemeClr val="accent1"/>
                </a:solidFill>
              </a:rPr>
            </a:br>
            <a:endParaRPr lang="en-GB" sz="2000" dirty="0"/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A804366F-2366-4688-98E7-B101C7BC61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53278" y="0"/>
            <a:ext cx="7438722" cy="685799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675C8A0B-8B5C-4A91-8FD6-164302B92092}"/>
              </a:ext>
            </a:extLst>
          </p:cNvPr>
          <p:cNvGrpSpPr/>
          <p:nvPr/>
        </p:nvGrpSpPr>
        <p:grpSpPr>
          <a:xfrm>
            <a:off x="4922621" y="773074"/>
            <a:ext cx="7259313" cy="5614231"/>
            <a:chOff x="4995419" y="470694"/>
            <a:chExt cx="7358245" cy="5076586"/>
          </a:xfrm>
        </p:grpSpPr>
        <p:sp>
          <p:nvSpPr>
            <p:cNvPr id="8" name="Rectangle: Rounded Corners 7">
              <a:extLst>
                <a:ext uri="{FF2B5EF4-FFF2-40B4-BE49-F238E27FC236}">
                  <a16:creationId xmlns:a16="http://schemas.microsoft.com/office/drawing/2014/main" id="{CF7523F9-02A4-4805-9DA2-A1D9EE5B6F18}"/>
                </a:ext>
              </a:extLst>
            </p:cNvPr>
            <p:cNvSpPr/>
            <p:nvPr/>
          </p:nvSpPr>
          <p:spPr>
            <a:xfrm>
              <a:off x="4999802" y="510335"/>
              <a:ext cx="7137174" cy="979837"/>
            </a:xfrm>
            <a:prstGeom prst="roundRect">
              <a:avLst>
                <a:gd name="adj" fmla="val 10000"/>
              </a:avLst>
            </a:prstGeom>
          </p:spPr>
          <p:style>
            <a:lnRef idx="0">
              <a:schemeClr val="lt1">
                <a:alpha val="0"/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/>
          </p:style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0C4ED6E7-3B80-4A76-8E56-A99A947CDE17}"/>
                </a:ext>
              </a:extLst>
            </p:cNvPr>
            <p:cNvSpPr/>
            <p:nvPr/>
          </p:nvSpPr>
          <p:spPr>
            <a:xfrm>
              <a:off x="9874354" y="5040808"/>
              <a:ext cx="507462" cy="506472"/>
            </a:xfrm>
            <a:prstGeom prst="rect">
              <a:avLst/>
            </a:prstGeom>
            <a:ln>
              <a:noFill/>
            </a:ln>
          </p:spPr>
          <p:style>
            <a:lnRef idx="2">
              <a:scrgbClr r="0" g="0" b="0"/>
            </a:lnRef>
            <a:fillRef idx="1">
              <a:schemeClr val="bg1">
                <a:hueOff val="0"/>
                <a:satOff val="0"/>
                <a:lumOff val="0"/>
                <a:alphaOff val="0"/>
              </a:schemeClr>
            </a:fillRef>
            <a:effectRef idx="0">
              <a:schemeClr val="bg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5F3C81D8-EBB6-4E00-BAF2-FCB8BCB1BB5D}"/>
                </a:ext>
              </a:extLst>
            </p:cNvPr>
            <p:cNvSpPr/>
            <p:nvPr/>
          </p:nvSpPr>
          <p:spPr>
            <a:xfrm>
              <a:off x="4999802" y="470694"/>
              <a:ext cx="7280079" cy="1064742"/>
            </a:xfrm>
            <a:custGeom>
              <a:avLst/>
              <a:gdLst>
                <a:gd name="connsiteX0" fmla="*/ 0 w 7280079"/>
                <a:gd name="connsiteY0" fmla="*/ 0 h 1064742"/>
                <a:gd name="connsiteX1" fmla="*/ 7280079 w 7280079"/>
                <a:gd name="connsiteY1" fmla="*/ 0 h 1064742"/>
                <a:gd name="connsiteX2" fmla="*/ 7280079 w 7280079"/>
                <a:gd name="connsiteY2" fmla="*/ 1064742 h 1064742"/>
                <a:gd name="connsiteX3" fmla="*/ 0 w 7280079"/>
                <a:gd name="connsiteY3" fmla="*/ 1064742 h 1064742"/>
                <a:gd name="connsiteX4" fmla="*/ 0 w 7280079"/>
                <a:gd name="connsiteY4" fmla="*/ 0 h 10647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280079" h="1064742">
                  <a:moveTo>
                    <a:pt x="0" y="0"/>
                  </a:moveTo>
                  <a:lnTo>
                    <a:pt x="7280079" y="0"/>
                  </a:lnTo>
                  <a:lnTo>
                    <a:pt x="7280079" y="1064742"/>
                  </a:lnTo>
                  <a:lnTo>
                    <a:pt x="0" y="1064742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bg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2685" tIns="112685" rIns="112685" bIns="112685" numCol="1" spcCol="1270" anchor="ctr" anchorCtr="0">
              <a:noAutofit/>
            </a:bodyPr>
            <a:lstStyle/>
            <a:p>
              <a:pPr marL="0" lvl="0" indent="0" algn="l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2400" kern="1200" dirty="0"/>
                <a:t>9 developing Members designated all TFA provisions in Category A:</a:t>
              </a:r>
              <a:endParaRPr lang="en-US" sz="2400" kern="1200" dirty="0"/>
            </a:p>
          </p:txBody>
        </p:sp>
        <p:sp>
          <p:nvSpPr>
            <p:cNvPr id="13" name="Rectangle: Rounded Corners 12">
              <a:extLst>
                <a:ext uri="{FF2B5EF4-FFF2-40B4-BE49-F238E27FC236}">
                  <a16:creationId xmlns:a16="http://schemas.microsoft.com/office/drawing/2014/main" id="{C904DC69-D6AF-4AF1-A22B-2182CDD3E50F}"/>
                </a:ext>
              </a:extLst>
            </p:cNvPr>
            <p:cNvSpPr/>
            <p:nvPr/>
          </p:nvSpPr>
          <p:spPr>
            <a:xfrm>
              <a:off x="4999802" y="1532647"/>
              <a:ext cx="7137174" cy="1088558"/>
            </a:xfrm>
            <a:prstGeom prst="roundRect">
              <a:avLst>
                <a:gd name="adj" fmla="val 10000"/>
              </a:avLst>
            </a:prstGeom>
          </p:spPr>
          <p:style>
            <a:lnRef idx="0">
              <a:schemeClr val="lt1">
                <a:alpha val="0"/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hueOff val="0"/>
                <a:satOff val="0"/>
                <a:lumOff val="0"/>
                <a:alphaOff val="0"/>
              </a:schemeClr>
            </a:fillRef>
            <a:effectRef idx="0">
              <a:schemeClr val="accent3">
                <a:hueOff val="0"/>
                <a:satOff val="0"/>
                <a:lumOff val="0"/>
                <a:alphaOff val="0"/>
              </a:schemeClr>
            </a:effectRef>
            <a:fontRef idx="minor"/>
          </p:style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9846BA00-34E6-4A5B-9DB1-DAF90AE88133}"/>
                </a:ext>
              </a:extLst>
            </p:cNvPr>
            <p:cNvSpPr/>
            <p:nvPr/>
          </p:nvSpPr>
          <p:spPr>
            <a:xfrm>
              <a:off x="7640299" y="5040808"/>
              <a:ext cx="507462" cy="506472"/>
            </a:xfrm>
            <a:prstGeom prst="rect">
              <a:avLst/>
            </a:prstGeom>
            <a:ln>
              <a:noFill/>
            </a:ln>
          </p:spPr>
          <p:style>
            <a:lnRef idx="2">
              <a:scrgbClr r="0" g="0" b="0"/>
            </a:lnRef>
            <a:fillRef idx="1">
              <a:schemeClr val="bg1">
                <a:hueOff val="0"/>
                <a:satOff val="0"/>
                <a:lumOff val="0"/>
                <a:alphaOff val="0"/>
              </a:schemeClr>
            </a:fillRef>
            <a:effectRef idx="0">
              <a:schemeClr val="bg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9ABB59BF-0036-464B-871B-6EC6F3B99B03}"/>
                </a:ext>
              </a:extLst>
            </p:cNvPr>
            <p:cNvSpPr/>
            <p:nvPr/>
          </p:nvSpPr>
          <p:spPr>
            <a:xfrm>
              <a:off x="4995419" y="1520414"/>
              <a:ext cx="7145939" cy="1076655"/>
            </a:xfrm>
            <a:custGeom>
              <a:avLst/>
              <a:gdLst>
                <a:gd name="connsiteX0" fmla="*/ 0 w 7039395"/>
                <a:gd name="connsiteY0" fmla="*/ 0 h 1064742"/>
                <a:gd name="connsiteX1" fmla="*/ 7039395 w 7039395"/>
                <a:gd name="connsiteY1" fmla="*/ 0 h 1064742"/>
                <a:gd name="connsiteX2" fmla="*/ 7039395 w 7039395"/>
                <a:gd name="connsiteY2" fmla="*/ 1064742 h 1064742"/>
                <a:gd name="connsiteX3" fmla="*/ 0 w 7039395"/>
                <a:gd name="connsiteY3" fmla="*/ 1064742 h 1064742"/>
                <a:gd name="connsiteX4" fmla="*/ 0 w 7039395"/>
                <a:gd name="connsiteY4" fmla="*/ 0 h 10647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039395" h="1064742">
                  <a:moveTo>
                    <a:pt x="0" y="0"/>
                  </a:moveTo>
                  <a:lnTo>
                    <a:pt x="7039395" y="0"/>
                  </a:lnTo>
                  <a:lnTo>
                    <a:pt x="7039395" y="1064742"/>
                  </a:lnTo>
                  <a:lnTo>
                    <a:pt x="0" y="1064742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bg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2685" tIns="112685" rIns="112685" bIns="112685" numCol="1" spcCol="1270" anchor="ctr" anchorCtr="0">
              <a:noAutofit/>
            </a:bodyPr>
            <a:lstStyle/>
            <a:p>
              <a:pPr marL="0" lvl="0" indent="0" algn="l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2400" b="0" kern="1200" dirty="0"/>
                <a:t>Chile, Hong Kong, China, Israel, Rep. of Korea, Mexico, Kingdom of Saudi Arabia, Singapore, Chinese Taipei, Turkey</a:t>
              </a:r>
              <a:endParaRPr lang="en-US" sz="2400" b="0" kern="1200" dirty="0"/>
            </a:p>
          </p:txBody>
        </p:sp>
        <p:sp>
          <p:nvSpPr>
            <p:cNvPr id="16" name="Rectangle: Rounded Corners 15">
              <a:extLst>
                <a:ext uri="{FF2B5EF4-FFF2-40B4-BE49-F238E27FC236}">
                  <a16:creationId xmlns:a16="http://schemas.microsoft.com/office/drawing/2014/main" id="{061C0320-3F47-47F2-9B69-B10981833621}"/>
                </a:ext>
              </a:extLst>
            </p:cNvPr>
            <p:cNvSpPr/>
            <p:nvPr/>
          </p:nvSpPr>
          <p:spPr>
            <a:xfrm>
              <a:off x="5025231" y="3144612"/>
              <a:ext cx="7137174" cy="920858"/>
            </a:xfrm>
            <a:prstGeom prst="roundRect">
              <a:avLst>
                <a:gd name="adj" fmla="val 10000"/>
              </a:avLst>
            </a:prstGeom>
          </p:spPr>
          <p:style>
            <a:lnRef idx="0">
              <a:schemeClr val="lt1">
                <a:alpha val="0"/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0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/>
          </p:style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02128885-4F98-4D81-9B50-BB3974772C92}"/>
                </a:ext>
              </a:extLst>
            </p:cNvPr>
            <p:cNvSpPr/>
            <p:nvPr/>
          </p:nvSpPr>
          <p:spPr>
            <a:xfrm>
              <a:off x="7781369" y="5040808"/>
              <a:ext cx="507462" cy="506472"/>
            </a:xfrm>
            <a:prstGeom prst="rect">
              <a:avLst/>
            </a:prstGeom>
            <a:ln>
              <a:noFill/>
            </a:ln>
          </p:spPr>
          <p:style>
            <a:lnRef idx="2">
              <a:scrgbClr r="0" g="0" b="0"/>
            </a:lnRef>
            <a:fillRef idx="1">
              <a:schemeClr val="bg1">
                <a:hueOff val="0"/>
                <a:satOff val="0"/>
                <a:lumOff val="0"/>
                <a:alphaOff val="0"/>
              </a:schemeClr>
            </a:fillRef>
            <a:effectRef idx="0">
              <a:schemeClr val="bg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BF131174-77C9-49BF-A974-F4CDA00E0FC6}"/>
                </a:ext>
              </a:extLst>
            </p:cNvPr>
            <p:cNvSpPr/>
            <p:nvPr/>
          </p:nvSpPr>
          <p:spPr>
            <a:xfrm>
              <a:off x="5082932" y="3072670"/>
              <a:ext cx="7270732" cy="1064742"/>
            </a:xfrm>
            <a:custGeom>
              <a:avLst/>
              <a:gdLst>
                <a:gd name="connsiteX0" fmla="*/ 0 w 7270732"/>
                <a:gd name="connsiteY0" fmla="*/ 0 h 1064742"/>
                <a:gd name="connsiteX1" fmla="*/ 7270732 w 7270732"/>
                <a:gd name="connsiteY1" fmla="*/ 0 h 1064742"/>
                <a:gd name="connsiteX2" fmla="*/ 7270732 w 7270732"/>
                <a:gd name="connsiteY2" fmla="*/ 1064742 h 1064742"/>
                <a:gd name="connsiteX3" fmla="*/ 0 w 7270732"/>
                <a:gd name="connsiteY3" fmla="*/ 1064742 h 1064742"/>
                <a:gd name="connsiteX4" fmla="*/ 0 w 7270732"/>
                <a:gd name="connsiteY4" fmla="*/ 0 h 10647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270732" h="1064742">
                  <a:moveTo>
                    <a:pt x="0" y="0"/>
                  </a:moveTo>
                  <a:lnTo>
                    <a:pt x="7270732" y="0"/>
                  </a:lnTo>
                  <a:lnTo>
                    <a:pt x="7270732" y="1064742"/>
                  </a:lnTo>
                  <a:lnTo>
                    <a:pt x="0" y="1064742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bg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2685" tIns="112685" rIns="112685" bIns="112685" numCol="1" spcCol="1270" anchor="ctr" anchorCtr="0">
              <a:noAutofit/>
            </a:bodyPr>
            <a:lstStyle/>
            <a:p>
              <a:pPr marL="0" lvl="0" indent="0" algn="l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2400" b="0" u="none" kern="1200" dirty="0"/>
                <a:t>6 developing Members are currently at 100% implementation of the TFA – provisions in B/C are now being implemented</a:t>
              </a:r>
              <a:r>
                <a:rPr lang="en-GB" sz="2400" kern="1200" dirty="0"/>
                <a:t>*:</a:t>
              </a:r>
              <a:endParaRPr lang="en-US" sz="2400" kern="1200" dirty="0"/>
            </a:p>
          </p:txBody>
        </p:sp>
        <p:sp>
          <p:nvSpPr>
            <p:cNvPr id="19" name="Rectangle: Rounded Corners 18">
              <a:extLst>
                <a:ext uri="{FF2B5EF4-FFF2-40B4-BE49-F238E27FC236}">
                  <a16:creationId xmlns:a16="http://schemas.microsoft.com/office/drawing/2014/main" id="{D4522A21-B89E-43F8-AA01-7357F444CF01}"/>
                </a:ext>
              </a:extLst>
            </p:cNvPr>
            <p:cNvSpPr/>
            <p:nvPr/>
          </p:nvSpPr>
          <p:spPr>
            <a:xfrm>
              <a:off x="5015028" y="4107717"/>
              <a:ext cx="7137174" cy="920858"/>
            </a:xfrm>
            <a:prstGeom prst="roundRect">
              <a:avLst>
                <a:gd name="adj" fmla="val 10000"/>
              </a:avLst>
            </a:prstGeom>
          </p:spPr>
          <p:style>
            <a:lnRef idx="0">
              <a:schemeClr val="lt1">
                <a:alpha val="0"/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hueOff val="0"/>
                <a:satOff val="0"/>
                <a:lumOff val="0"/>
                <a:alphaOff val="0"/>
              </a:schemeClr>
            </a:fillRef>
            <a:effectRef idx="0">
              <a:schemeClr val="accent5">
                <a:hueOff val="0"/>
                <a:satOff val="0"/>
                <a:lumOff val="0"/>
                <a:alphaOff val="0"/>
              </a:schemeClr>
            </a:effectRef>
            <a:fontRef idx="minor"/>
          </p:style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E7BD8B22-D0F4-4AB8-86C6-E5676538E06F}"/>
                </a:ext>
              </a:extLst>
            </p:cNvPr>
            <p:cNvSpPr/>
            <p:nvPr/>
          </p:nvSpPr>
          <p:spPr>
            <a:xfrm>
              <a:off x="5067704" y="4099714"/>
              <a:ext cx="7270732" cy="1064742"/>
            </a:xfrm>
            <a:custGeom>
              <a:avLst/>
              <a:gdLst>
                <a:gd name="connsiteX0" fmla="*/ 0 w 7270732"/>
                <a:gd name="connsiteY0" fmla="*/ 0 h 1064742"/>
                <a:gd name="connsiteX1" fmla="*/ 7270732 w 7270732"/>
                <a:gd name="connsiteY1" fmla="*/ 0 h 1064742"/>
                <a:gd name="connsiteX2" fmla="*/ 7270732 w 7270732"/>
                <a:gd name="connsiteY2" fmla="*/ 1064742 h 1064742"/>
                <a:gd name="connsiteX3" fmla="*/ 0 w 7270732"/>
                <a:gd name="connsiteY3" fmla="*/ 1064742 h 1064742"/>
                <a:gd name="connsiteX4" fmla="*/ 0 w 7270732"/>
                <a:gd name="connsiteY4" fmla="*/ 0 h 10647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270732" h="1064742">
                  <a:moveTo>
                    <a:pt x="0" y="0"/>
                  </a:moveTo>
                  <a:lnTo>
                    <a:pt x="7270732" y="0"/>
                  </a:lnTo>
                  <a:lnTo>
                    <a:pt x="7270732" y="1064742"/>
                  </a:lnTo>
                  <a:lnTo>
                    <a:pt x="0" y="1064742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bg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2685" tIns="112685" rIns="112685" bIns="112685" numCol="1" spcCol="1270" anchor="ctr" anchorCtr="0">
              <a:noAutofit/>
            </a:bodyPr>
            <a:lstStyle/>
            <a:p>
              <a:pPr marL="0" lvl="0" indent="0" algn="l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2400" kern="1200" dirty="0"/>
                <a:t>Brazil, China, Georgia, Macao, China, North Macedonia,  Oman</a:t>
              </a:r>
              <a:endParaRPr lang="en-US" sz="2400" kern="1200" dirty="0"/>
            </a:p>
          </p:txBody>
        </p:sp>
      </p:grpSp>
      <p:sp>
        <p:nvSpPr>
          <p:cNvPr id="4" name="Star: 12 Points 3">
            <a:extLst>
              <a:ext uri="{FF2B5EF4-FFF2-40B4-BE49-F238E27FC236}">
                <a16:creationId xmlns:a16="http://schemas.microsoft.com/office/drawing/2014/main" id="{CB8B2096-D45A-4946-9B89-6B40345CB8B7}"/>
              </a:ext>
            </a:extLst>
          </p:cNvPr>
          <p:cNvSpPr/>
          <p:nvPr/>
        </p:nvSpPr>
        <p:spPr>
          <a:xfrm>
            <a:off x="889461" y="198251"/>
            <a:ext cx="2959331" cy="3113117"/>
          </a:xfrm>
          <a:prstGeom prst="star1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500" dirty="0"/>
              <a:t>15 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CA7368D-1C82-48CB-A233-FFDB67B56C5E}"/>
              </a:ext>
            </a:extLst>
          </p:cNvPr>
          <p:cNvSpPr/>
          <p:nvPr/>
        </p:nvSpPr>
        <p:spPr>
          <a:xfrm>
            <a:off x="5069849" y="6017974"/>
            <a:ext cx="255685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GB" dirty="0"/>
              <a:t>*according to notification</a:t>
            </a:r>
          </a:p>
        </p:txBody>
      </p:sp>
    </p:spTree>
    <p:extLst>
      <p:ext uri="{BB962C8B-B14F-4D97-AF65-F5344CB8AC3E}">
        <p14:creationId xmlns:p14="http://schemas.microsoft.com/office/powerpoint/2010/main" val="5472660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2AEFFFF2-9EB4-4B6C-B9F8-2BA3EF89A2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3070172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D65299F-028F-4AFC-B46A-8DB33E20FE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70172" y="0"/>
            <a:ext cx="9121828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BAC87F6E-526A-49B5-995D-42DB656594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17423" y="1443035"/>
            <a:ext cx="3971932" cy="3971930"/>
          </a:xfrm>
          <a:prstGeom prst="ellipse">
            <a:avLst/>
          </a:prstGeom>
          <a:solidFill>
            <a:srgbClr val="FFFFFF"/>
          </a:solidFill>
          <a:ln w="317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7BAAB98-83B7-4DF8-B0D7-E301F08DA3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0873" y="1586484"/>
            <a:ext cx="3685032" cy="3685032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txBody>
          <a:bodyPr>
            <a:noAutofit/>
          </a:bodyPr>
          <a:lstStyle/>
          <a:p>
            <a:r>
              <a:rPr lang="en-GB" sz="2900" dirty="0">
                <a:solidFill>
                  <a:srgbClr val="FFFFFF"/>
                </a:solidFill>
              </a:rPr>
              <a:t>18 LDCs notified before the </a:t>
            </a:r>
            <a:r>
              <a:rPr lang="en-GB" sz="2900" dirty="0">
                <a:solidFill>
                  <a:srgbClr val="92D050"/>
                </a:solidFill>
              </a:rPr>
              <a:t>February 2021 </a:t>
            </a:r>
            <a:r>
              <a:rPr lang="en-GB" sz="2900" dirty="0">
                <a:solidFill>
                  <a:srgbClr val="FFFFFF"/>
                </a:solidFill>
              </a:rPr>
              <a:t>deadline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D73201-E5B1-4926-84F7-DE952E13C0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02777" y="415636"/>
            <a:ext cx="6184669" cy="5985164"/>
          </a:xfrm>
        </p:spPr>
        <p:txBody>
          <a:bodyPr anchor="ctr">
            <a:normAutofit/>
          </a:bodyPr>
          <a:lstStyle/>
          <a:p>
            <a:pPr algn="just"/>
            <a:r>
              <a:rPr lang="en-GB" sz="2800" dirty="0"/>
              <a:t>18 LDC Members have notified indicative dates for their </a:t>
            </a:r>
            <a:r>
              <a:rPr lang="en-GB" sz="2800" u="sng" dirty="0"/>
              <a:t>category C commitments</a:t>
            </a:r>
            <a:r>
              <a:rPr lang="en-GB" sz="2800" dirty="0"/>
              <a:t> ahead of the February 2021 deadline</a:t>
            </a:r>
            <a:r>
              <a:rPr lang="en-GB" sz="2800" b="1" dirty="0"/>
              <a:t>:</a:t>
            </a:r>
            <a:endParaRPr lang="en-GB" sz="2800" dirty="0"/>
          </a:p>
          <a:p>
            <a:pPr algn="just"/>
            <a:r>
              <a:rPr lang="en-GB" sz="2800" dirty="0"/>
              <a:t>Burkina Faso, Cambodia, Central African Republic, Democratic Republic of the Congo, The Gambia, Lao People’s Democratic Republic, Lesotho, Liberia, Madagascar, Malawi, Mauritania, Mozambique, Senegal, Sierra Leone, Togo, Uganda, Vanuatu, Zambia. </a:t>
            </a:r>
          </a:p>
        </p:txBody>
      </p:sp>
    </p:spTree>
    <p:extLst>
      <p:ext uri="{BB962C8B-B14F-4D97-AF65-F5344CB8AC3E}">
        <p14:creationId xmlns:p14="http://schemas.microsoft.com/office/powerpoint/2010/main" val="18097900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1299D1-35CB-4C0B-B352-BEF0D3C2BD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718707"/>
            <a:ext cx="7729728" cy="1188720"/>
          </a:xfrm>
        </p:spPr>
        <p:txBody>
          <a:bodyPr/>
          <a:lstStyle/>
          <a:p>
            <a:r>
              <a:rPr lang="en-GB" dirty="0"/>
              <a:t>Updates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91B640-695E-4131-8D46-1355A90DA4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1135" y="1907428"/>
            <a:ext cx="7800631" cy="38326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GB" dirty="0"/>
              <a:t>    </a:t>
            </a:r>
            <a:r>
              <a:rPr lang="en-GB" sz="2400" b="1" dirty="0">
                <a:solidFill>
                  <a:schemeClr val="accent1">
                    <a:lumMod val="75000"/>
                  </a:schemeClr>
                </a:solidFill>
              </a:rPr>
              <a:t>Database</a:t>
            </a:r>
          </a:p>
          <a:p>
            <a:pPr algn="just"/>
            <a:r>
              <a:rPr lang="en-GB" dirty="0"/>
              <a:t>Members can now search the database for all notifications by date, type of notification and document symbol</a:t>
            </a:r>
          </a:p>
          <a:p>
            <a:pPr algn="just"/>
            <a:r>
              <a:rPr lang="en-GB" dirty="0"/>
              <a:t>The database has a tool that detects broken web-links in transparency notifications.  A report identifying broken links can be provided to Members at their request  </a:t>
            </a:r>
          </a:p>
          <a:p>
            <a:pPr marL="0" lvl="0" indent="0" algn="just">
              <a:buNone/>
            </a:pPr>
            <a:r>
              <a:rPr lang="en-GB" u="sng" dirty="0">
                <a:solidFill>
                  <a:schemeClr val="accent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https://tfadatabase.org/trade-facilitation-committee</a:t>
            </a:r>
            <a:endParaRPr lang="en-GB" u="sng" dirty="0">
              <a:solidFill>
                <a:schemeClr val="accent1"/>
              </a:solidFill>
            </a:endParaRPr>
          </a:p>
          <a:p>
            <a:pPr marL="0" lvl="0" indent="0" algn="just">
              <a:buNone/>
            </a:pPr>
            <a:r>
              <a:rPr lang="en-GB" b="1" dirty="0">
                <a:solidFill>
                  <a:schemeClr val="accent1">
                    <a:lumMod val="75000"/>
                  </a:schemeClr>
                </a:solidFill>
              </a:rPr>
              <a:t>    </a:t>
            </a:r>
            <a:r>
              <a:rPr lang="en-GB" sz="2400" b="1" dirty="0" err="1">
                <a:solidFill>
                  <a:schemeClr val="accent1">
                    <a:lumMod val="75000"/>
                  </a:schemeClr>
                </a:solidFill>
              </a:rPr>
              <a:t>NewsBytes</a:t>
            </a:r>
            <a:endParaRPr lang="en-GB" sz="2400" b="1" dirty="0">
              <a:solidFill>
                <a:schemeClr val="accent1">
                  <a:lumMod val="75000"/>
                </a:schemeClr>
              </a:solidFill>
            </a:endParaRPr>
          </a:p>
          <a:p>
            <a:pPr algn="just"/>
            <a:r>
              <a:rPr lang="en-GB" dirty="0"/>
              <a:t>Trade Facilitation </a:t>
            </a:r>
            <a:r>
              <a:rPr lang="en-GB" dirty="0" err="1"/>
              <a:t>NewsBytes</a:t>
            </a:r>
            <a:r>
              <a:rPr lang="en-GB" dirty="0"/>
              <a:t> will now be issued in all three languages</a:t>
            </a:r>
          </a:p>
          <a:p>
            <a:pPr algn="just"/>
            <a:endParaRPr lang="en-GB" dirty="0"/>
          </a:p>
        </p:txBody>
      </p:sp>
      <p:pic>
        <p:nvPicPr>
          <p:cNvPr id="5" name="Graphic 4" descr="Newspaper">
            <a:extLst>
              <a:ext uri="{FF2B5EF4-FFF2-40B4-BE49-F238E27FC236}">
                <a16:creationId xmlns:a16="http://schemas.microsoft.com/office/drawing/2014/main" id="{AC6D3A9D-7BB4-4F09-95A2-AAE195C585F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115265" y="4309632"/>
            <a:ext cx="1658148" cy="1658148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CAA40D94-2F0D-4C5F-B1F7-2D4F6D6BBE4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0075" y="5287999"/>
            <a:ext cx="2966815" cy="12106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42002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F28CC66-16D7-4062-98B7-BF51446D1E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94072" y="988741"/>
            <a:ext cx="4493272" cy="4880518"/>
          </a:xfrm>
          <a:noFill/>
          <a:ln>
            <a:noFill/>
          </a:ln>
        </p:spPr>
        <p:txBody>
          <a:bodyPr vert="horz" wrap="square" lIns="274320" tIns="182880" rIns="274320" bIns="182880" rtlCol="0" anchor="ctr" anchorCtr="1">
            <a:normAutofit/>
          </a:bodyPr>
          <a:lstStyle/>
          <a:p>
            <a:pPr algn="l"/>
            <a:r>
              <a:rPr lang="en-US" sz="4000" kern="1200" cap="all" spc="200" baseline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Ratifications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4C2DAE2-218D-4A25-B87E-0D127537D9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438656" cy="6858000"/>
          </a:xfrm>
          <a:prstGeom prst="rect">
            <a:avLst/>
          </a:prstGeom>
          <a:solidFill>
            <a:schemeClr val="tx2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ACAC028-8D8C-4611-B62E-B9FFDA14DE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38656" y="0"/>
            <a:ext cx="4653776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69402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0AF33C27-9C85-4B30-9AD7-879D48AFE4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6D5089DD-882D-4413-B8BF-4798BFD84A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37704" y="0"/>
            <a:ext cx="4654296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5B961F6D-3531-4AA1-A459-AB58B13E68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81171" y="2681103"/>
            <a:ext cx="3363974" cy="1495794"/>
          </a:xfrm>
          <a:noFill/>
          <a:ln>
            <a:solidFill>
              <a:srgbClr val="FFFFFF"/>
            </a:solidFill>
          </a:ln>
        </p:spPr>
        <p:txBody>
          <a:bodyPr wrap="square">
            <a:normAutofit/>
          </a:bodyPr>
          <a:lstStyle/>
          <a:p>
            <a:r>
              <a:rPr lang="en-GB">
                <a:solidFill>
                  <a:srgbClr val="FFFFFF"/>
                </a:solidFill>
              </a:rPr>
              <a:t>Four ratifications</a:t>
            </a:r>
          </a:p>
        </p:txBody>
      </p:sp>
      <p:graphicFrame>
        <p:nvGraphicFramePr>
          <p:cNvPr id="9" name="Content Placeholder 6">
            <a:extLst>
              <a:ext uri="{FF2B5EF4-FFF2-40B4-BE49-F238E27FC236}">
                <a16:creationId xmlns:a16="http://schemas.microsoft.com/office/drawing/2014/main" id="{66FDD93B-009C-46BE-AE37-714CB743332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03083882"/>
              </p:ext>
            </p:extLst>
          </p:nvPr>
        </p:nvGraphicFramePr>
        <p:xfrm>
          <a:off x="920750" y="965200"/>
          <a:ext cx="5651500" cy="49688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711293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FEB2F72-BE99-4E72-ACC2-F1699BA3D5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98590" y="988741"/>
            <a:ext cx="5888754" cy="4880518"/>
          </a:xfrm>
          <a:noFill/>
          <a:ln>
            <a:noFill/>
          </a:ln>
        </p:spPr>
        <p:txBody>
          <a:bodyPr vert="horz" wrap="square" lIns="274320" tIns="182880" rIns="274320" bIns="182880" rtlCol="0" anchor="ctr" anchorCtr="1">
            <a:normAutofit/>
          </a:bodyPr>
          <a:lstStyle/>
          <a:p>
            <a:pPr algn="l"/>
            <a:r>
              <a:rPr lang="en-US" sz="4800" kern="1200" cap="all" spc="200" baseline="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Implementation</a:t>
            </a:r>
          </a:p>
        </p:txBody>
      </p:sp>
      <p:sp>
        <p:nvSpPr>
          <p:cNvPr id="14" name="Rectangle 9">
            <a:extLst>
              <a:ext uri="{FF2B5EF4-FFF2-40B4-BE49-F238E27FC236}">
                <a16:creationId xmlns:a16="http://schemas.microsoft.com/office/drawing/2014/main" id="{6E5BD17F-C95C-40ED-8D04-03295D46FD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438656" cy="6858000"/>
          </a:xfrm>
          <a:prstGeom prst="rect">
            <a:avLst/>
          </a:prstGeom>
          <a:solidFill>
            <a:schemeClr val="bg2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/>
              </a:solidFill>
            </a:endParaRPr>
          </a:p>
        </p:txBody>
      </p:sp>
      <p:sp>
        <p:nvSpPr>
          <p:cNvPr id="15" name="Rectangle 11">
            <a:extLst>
              <a:ext uri="{FF2B5EF4-FFF2-40B4-BE49-F238E27FC236}">
                <a16:creationId xmlns:a16="http://schemas.microsoft.com/office/drawing/2014/main" id="{4203DEB5-0B19-4F8E-84E2-00F5861C96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38656" y="0"/>
            <a:ext cx="3215640" cy="6858000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8791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1">
            <a:extLst>
              <a:ext uri="{FF2B5EF4-FFF2-40B4-BE49-F238E27FC236}">
                <a16:creationId xmlns:a16="http://schemas.microsoft.com/office/drawing/2014/main" id="{419501C6-F015-4273-AF88-E0F6C85389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3">
            <a:extLst>
              <a:ext uri="{FF2B5EF4-FFF2-40B4-BE49-F238E27FC236}">
                <a16:creationId xmlns:a16="http://schemas.microsoft.com/office/drawing/2014/main" id="{CA677DB7-5829-45BD-9754-5EC484CC42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1"/>
            <a:ext cx="4654296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F5C9EEFD-550E-40B5-A7DA-747CA925CB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2" y="2404872"/>
            <a:ext cx="3044950" cy="1627792"/>
          </a:xfrm>
        </p:spPr>
        <p:txBody>
          <a:bodyPr vert="horz" lIns="274320" tIns="182880" rIns="274320" bIns="182880" rtlCol="0" anchor="ctr" anchorCtr="1">
            <a:normAutofit/>
          </a:bodyPr>
          <a:lstStyle/>
          <a:p>
            <a:r>
              <a:rPr lang="en-US" sz="2000"/>
              <a:t>Implementation notifications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EB2CF00D-5058-429E-9FC0-3292920DEA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21822" y="4352544"/>
            <a:ext cx="2410650" cy="1239894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 algn="ctr">
              <a:buNone/>
            </a:pPr>
            <a:r>
              <a:rPr lang="en-US" sz="2400" kern="1200" dirty="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17 notifications received since the last meeting</a:t>
            </a:r>
          </a:p>
        </p:txBody>
      </p:sp>
      <p:pic>
        <p:nvPicPr>
          <p:cNvPr id="7" name="Picture 6" descr="A screenshot of a cell phone&#10;&#10;Description automatically generated">
            <a:extLst>
              <a:ext uri="{FF2B5EF4-FFF2-40B4-BE49-F238E27FC236}">
                <a16:creationId xmlns:a16="http://schemas.microsoft.com/office/drawing/2014/main" id="{75102A01-D187-47DC-B7FD-FCEAFF6E525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59369" y="1183191"/>
            <a:ext cx="7207730" cy="48111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6715982"/>
      </p:ext>
    </p:extLst>
  </p:cSld>
  <p:clrMapOvr>
    <a:masterClrMapping/>
  </p:clrMapOvr>
</p:sld>
</file>

<file path=ppt/theme/theme1.xml><?xml version="1.0" encoding="utf-8"?>
<a:theme xmlns:a="http://schemas.openxmlformats.org/drawingml/2006/main" name="Parcel">
  <a:themeElements>
    <a:clrScheme name="Blue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903</TotalTime>
  <Words>289</Words>
  <Application>Microsoft Office PowerPoint</Application>
  <PresentationFormat>Widescreen</PresentationFormat>
  <Paragraphs>45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Arial</vt:lpstr>
      <vt:lpstr>Gill Sans MT</vt:lpstr>
      <vt:lpstr>Parcel</vt:lpstr>
      <vt:lpstr>Update on ratifications and notifications</vt:lpstr>
      <vt:lpstr>Good news!</vt:lpstr>
      <vt:lpstr>developing members have  100% RATE OF implementation of tfa commitments </vt:lpstr>
      <vt:lpstr>18 LDCs notified before the February 2021 deadline</vt:lpstr>
      <vt:lpstr>Updates </vt:lpstr>
      <vt:lpstr>Ratifications</vt:lpstr>
      <vt:lpstr>Four ratifications</vt:lpstr>
      <vt:lpstr>Implementation</vt:lpstr>
      <vt:lpstr>Implementation notifications</vt:lpstr>
      <vt:lpstr>PowerPoint Presentation</vt:lpstr>
      <vt:lpstr>Transparency</vt:lpstr>
      <vt:lpstr>21 notifications since the last meeting</vt:lpstr>
      <vt:lpstr>Technical assistance and support for capacity building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Update on ratifications and notifications</dc:title>
  <dc:creator>Alvarez de Cozar, Maria</dc:creator>
  <cp:lastModifiedBy>Halloran, Dolores</cp:lastModifiedBy>
  <cp:revision>11</cp:revision>
  <dcterms:created xsi:type="dcterms:W3CDTF">2020-02-10T16:17:50Z</dcterms:created>
  <dcterms:modified xsi:type="dcterms:W3CDTF">2020-02-11T07:49:26Z</dcterms:modified>
</cp:coreProperties>
</file>